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2" r:id="rId5"/>
    <p:sldId id="311" r:id="rId6"/>
    <p:sldId id="313" r:id="rId7"/>
    <p:sldId id="312" r:id="rId8"/>
    <p:sldId id="314" r:id="rId9"/>
    <p:sldId id="318" r:id="rId10"/>
    <p:sldId id="316" r:id="rId11"/>
    <p:sldId id="319" r:id="rId12"/>
    <p:sldId id="322" r:id="rId13"/>
    <p:sldId id="323" r:id="rId14"/>
    <p:sldId id="317" r:id="rId15"/>
    <p:sldId id="325" r:id="rId16"/>
    <p:sldId id="326" r:id="rId17"/>
    <p:sldId id="320" r:id="rId18"/>
    <p:sldId id="315" r:id="rId19"/>
    <p:sldId id="330" r:id="rId20"/>
    <p:sldId id="327" r:id="rId21"/>
    <p:sldId id="328" r:id="rId22"/>
    <p:sldId id="329" r:id="rId23"/>
    <p:sldId id="331" r:id="rId24"/>
    <p:sldId id="332" r:id="rId25"/>
    <p:sldId id="333" r:id="rId26"/>
    <p:sldId id="334" r:id="rId27"/>
    <p:sldId id="335" r:id="rId28"/>
    <p:sldId id="336" r:id="rId29"/>
    <p:sldId id="337" r:id="rId30"/>
    <p:sldId id="340" r:id="rId31"/>
    <p:sldId id="338" r:id="rId32"/>
    <p:sldId id="341" r:id="rId33"/>
    <p:sldId id="342" r:id="rId34"/>
    <p:sldId id="343" r:id="rId35"/>
    <p:sldId id="344" r:id="rId36"/>
    <p:sldId id="309" r:id="rId37"/>
    <p:sldId id="345" r:id="rId38"/>
    <p:sldId id="346" r:id="rId39"/>
    <p:sldId id="347" r:id="rId40"/>
    <p:sldId id="348" r:id="rId41"/>
    <p:sldId id="349" r:id="rId42"/>
    <p:sldId id="350" r:id="rId43"/>
    <p:sldId id="351" r:id="rId44"/>
    <p:sldId id="352" r:id="rId45"/>
    <p:sldId id="353" r:id="rId46"/>
    <p:sldId id="355" r:id="rId47"/>
    <p:sldId id="356" r:id="rId48"/>
    <p:sldId id="357" r:id="rId49"/>
    <p:sldId id="370" r:id="rId50"/>
    <p:sldId id="372" r:id="rId51"/>
    <p:sldId id="371" r:id="rId52"/>
    <p:sldId id="373" r:id="rId53"/>
    <p:sldId id="359" r:id="rId54"/>
    <p:sldId id="358" r:id="rId55"/>
    <p:sldId id="374" r:id="rId56"/>
    <p:sldId id="361" r:id="rId57"/>
    <p:sldId id="375" r:id="rId58"/>
    <p:sldId id="376" r:id="rId59"/>
    <p:sldId id="377" r:id="rId60"/>
    <p:sldId id="362" r:id="rId61"/>
    <p:sldId id="365" r:id="rId62"/>
    <p:sldId id="378" r:id="rId63"/>
    <p:sldId id="367" r:id="rId64"/>
    <p:sldId id="379" r:id="rId65"/>
    <p:sldId id="381" r:id="rId66"/>
    <p:sldId id="382" r:id="rId67"/>
    <p:sldId id="368" r:id="rId68"/>
    <p:sldId id="369" r:id="rId69"/>
  </p:sldIdLst>
  <p:sldSz cx="12192000" cy="6858000"/>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D1D1"/>
    <a:srgbClr val="562A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19" autoAdjust="0"/>
  </p:normalViewPr>
  <p:slideViewPr>
    <p:cSldViewPr snapToGrid="0">
      <p:cViewPr>
        <p:scale>
          <a:sx n="45" d="100"/>
          <a:sy n="45" d="100"/>
        </p:scale>
        <p:origin x="1893" y="6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509919-36B5-4162-8899-417A9F93473B}" type="doc">
      <dgm:prSet loTypeId="urn:microsoft.com/office/officeart/2005/8/layout/hProcess10" loCatId="process" qsTypeId="urn:microsoft.com/office/officeart/2005/8/quickstyle/simple2" qsCatId="simple" csTypeId="urn:microsoft.com/office/officeart/2005/8/colors/accent0_3" csCatId="mainScheme" phldr="1"/>
      <dgm:spPr/>
      <dgm:t>
        <a:bodyPr/>
        <a:lstStyle/>
        <a:p>
          <a:endParaRPr lang="en-US"/>
        </a:p>
      </dgm:t>
    </dgm:pt>
    <dgm:pt modelId="{AAF9DEE3-8444-4CA1-8BC2-D834D3ED6C74}">
      <dgm:prSet/>
      <dgm:spPr/>
      <dgm:t>
        <a:bodyPr/>
        <a:lstStyle/>
        <a:p>
          <a:r>
            <a:rPr lang="en-US" dirty="0"/>
            <a:t>Dragon</a:t>
          </a:r>
        </a:p>
      </dgm:t>
    </dgm:pt>
    <dgm:pt modelId="{205BDF49-153E-4CE8-8402-E23704595764}" type="parTrans" cxnId="{0A7DA706-17DD-412A-8BE0-4F6529274E66}">
      <dgm:prSet/>
      <dgm:spPr/>
      <dgm:t>
        <a:bodyPr/>
        <a:lstStyle/>
        <a:p>
          <a:endParaRPr lang="en-US"/>
        </a:p>
      </dgm:t>
    </dgm:pt>
    <dgm:pt modelId="{23210C7F-6847-491E-BE1F-A79529AF2B8B}" type="sibTrans" cxnId="{0A7DA706-17DD-412A-8BE0-4F6529274E66}">
      <dgm:prSet phldrT="01" phldr="0"/>
      <dgm:spPr/>
      <dgm:t>
        <a:bodyPr/>
        <a:lstStyle/>
        <a:p>
          <a:r>
            <a:rPr lang="en-US"/>
            <a:t>01</a:t>
          </a:r>
          <a:endParaRPr lang="en-US" dirty="0"/>
        </a:p>
      </dgm:t>
    </dgm:pt>
    <dgm:pt modelId="{B2B879BD-3840-400C-92BD-B2C2383358D7}">
      <dgm:prSet/>
      <dgm:spPr/>
      <dgm:t>
        <a:bodyPr/>
        <a:lstStyle/>
        <a:p>
          <a:r>
            <a:rPr lang="en-US" dirty="0"/>
            <a:t>Beast with the deadly wound that healed</a:t>
          </a:r>
        </a:p>
      </dgm:t>
    </dgm:pt>
    <dgm:pt modelId="{09440D86-F3E6-4A3C-9E78-1AFC56348641}" type="parTrans" cxnId="{42CDCACA-F394-4044-BBF6-522A0005ABCB}">
      <dgm:prSet/>
      <dgm:spPr/>
      <dgm:t>
        <a:bodyPr/>
        <a:lstStyle/>
        <a:p>
          <a:endParaRPr lang="en-US"/>
        </a:p>
      </dgm:t>
    </dgm:pt>
    <dgm:pt modelId="{FBAA44FF-54DE-45C8-9FAC-512C40277233}" type="sibTrans" cxnId="{42CDCACA-F394-4044-BBF6-522A0005ABCB}">
      <dgm:prSet phldrT="02" phldr="0"/>
      <dgm:spPr/>
      <dgm:t>
        <a:bodyPr/>
        <a:lstStyle/>
        <a:p>
          <a:r>
            <a:rPr lang="en-US"/>
            <a:t>02</a:t>
          </a:r>
          <a:endParaRPr lang="en-US" dirty="0"/>
        </a:p>
      </dgm:t>
    </dgm:pt>
    <dgm:pt modelId="{CA9D674E-4FF1-45DC-82E4-0B2DB6A5363F}">
      <dgm:prSet/>
      <dgm:spPr/>
      <dgm:t>
        <a:bodyPr/>
        <a:lstStyle/>
        <a:p>
          <a:r>
            <a:rPr lang="en-US" dirty="0"/>
            <a:t>Image of the Beast (under the auspices of the lamb-like beast)</a:t>
          </a:r>
        </a:p>
      </dgm:t>
    </dgm:pt>
    <dgm:pt modelId="{F1F10F9B-925A-4787-9D00-91106497A02E}" type="parTrans" cxnId="{C5BD0B3A-2D82-4EC1-9975-05076C4418DA}">
      <dgm:prSet/>
      <dgm:spPr/>
      <dgm:t>
        <a:bodyPr/>
        <a:lstStyle/>
        <a:p>
          <a:endParaRPr lang="en-US"/>
        </a:p>
      </dgm:t>
    </dgm:pt>
    <dgm:pt modelId="{196DA4DC-9DD2-4A39-8A3A-D367BFE5A8BA}" type="sibTrans" cxnId="{C5BD0B3A-2D82-4EC1-9975-05076C4418DA}">
      <dgm:prSet phldrT="03" phldr="0"/>
      <dgm:spPr/>
    </dgm:pt>
    <dgm:pt modelId="{419F55FA-8F34-4713-8958-A9F380E3BFFD}" type="pres">
      <dgm:prSet presAssocID="{15509919-36B5-4162-8899-417A9F93473B}" presName="Name0" presStyleCnt="0">
        <dgm:presLayoutVars>
          <dgm:dir/>
          <dgm:resizeHandles val="exact"/>
        </dgm:presLayoutVars>
      </dgm:prSet>
      <dgm:spPr/>
    </dgm:pt>
    <dgm:pt modelId="{EF076980-2158-4562-B989-6B71D9D176A7}" type="pres">
      <dgm:prSet presAssocID="{AAF9DEE3-8444-4CA1-8BC2-D834D3ED6C74}" presName="composite" presStyleCnt="0"/>
      <dgm:spPr/>
    </dgm:pt>
    <dgm:pt modelId="{F12E06C1-C55A-47F1-9CE7-B5D7E9E4E538}" type="pres">
      <dgm:prSet presAssocID="{AAF9DEE3-8444-4CA1-8BC2-D834D3ED6C74}" presName="imagSh" presStyleLbl="bgImgPlace1" presStyleIdx="0" presStyleCnt="3"/>
      <dgm:spPr>
        <a:blipFill rotWithShape="1">
          <a:blip xmlns:r="http://schemas.openxmlformats.org/officeDocument/2006/relationships" r:embed="rId1"/>
          <a:srcRect/>
          <a:stretch>
            <a:fillRect l="-13000" r="-13000"/>
          </a:stretch>
        </a:blipFill>
      </dgm:spPr>
    </dgm:pt>
    <dgm:pt modelId="{EECC8C1D-D9C1-4263-AB70-2BADB2774038}" type="pres">
      <dgm:prSet presAssocID="{AAF9DEE3-8444-4CA1-8BC2-D834D3ED6C74}" presName="txNode" presStyleLbl="node1" presStyleIdx="0" presStyleCnt="3" custLinFactNeighborX="19075" custLinFactNeighborY="12933">
        <dgm:presLayoutVars>
          <dgm:bulletEnabled val="1"/>
        </dgm:presLayoutVars>
      </dgm:prSet>
      <dgm:spPr/>
    </dgm:pt>
    <dgm:pt modelId="{CB9E6B16-8852-4034-AA49-FB3EE6D0A8B6}" type="pres">
      <dgm:prSet presAssocID="{23210C7F-6847-491E-BE1F-A79529AF2B8B}" presName="sibTrans" presStyleLbl="sibTrans2D1" presStyleIdx="0" presStyleCnt="2"/>
      <dgm:spPr/>
    </dgm:pt>
    <dgm:pt modelId="{C3F1C529-96BC-44DD-8827-80EB2355165D}" type="pres">
      <dgm:prSet presAssocID="{23210C7F-6847-491E-BE1F-A79529AF2B8B}" presName="connTx" presStyleLbl="sibTrans2D1" presStyleIdx="0" presStyleCnt="2"/>
      <dgm:spPr/>
    </dgm:pt>
    <dgm:pt modelId="{D4EF9299-A1D2-42B9-A260-5D42E02E38DA}" type="pres">
      <dgm:prSet presAssocID="{B2B879BD-3840-400C-92BD-B2C2383358D7}" presName="composite" presStyleCnt="0"/>
      <dgm:spPr/>
    </dgm:pt>
    <dgm:pt modelId="{46F5C6B1-638B-4ED5-A8F2-BAFC009D1F86}" type="pres">
      <dgm:prSet presAssocID="{B2B879BD-3840-400C-92BD-B2C2383358D7}" presName="imagSh" presStyleLbl="bgImgPlace1" presStyleIdx="1" presStyleCnt="3"/>
      <dgm:spPr>
        <a:blipFill rotWithShape="1">
          <a:blip xmlns:r="http://schemas.openxmlformats.org/officeDocument/2006/relationships" r:embed="rId2"/>
          <a:srcRect/>
          <a:stretch>
            <a:fillRect l="-49000" r="-49000"/>
          </a:stretch>
        </a:blipFill>
      </dgm:spPr>
    </dgm:pt>
    <dgm:pt modelId="{50161C60-D11B-4010-95C4-503AD20F3FFB}" type="pres">
      <dgm:prSet presAssocID="{B2B879BD-3840-400C-92BD-B2C2383358D7}" presName="txNode" presStyleLbl="node1" presStyleIdx="1" presStyleCnt="3" custLinFactNeighborX="17551" custLinFactNeighborY="11639">
        <dgm:presLayoutVars>
          <dgm:bulletEnabled val="1"/>
        </dgm:presLayoutVars>
      </dgm:prSet>
      <dgm:spPr/>
    </dgm:pt>
    <dgm:pt modelId="{823D3585-63DF-4973-A0A6-257734D40B12}" type="pres">
      <dgm:prSet presAssocID="{FBAA44FF-54DE-45C8-9FAC-512C40277233}" presName="sibTrans" presStyleLbl="sibTrans2D1" presStyleIdx="1" presStyleCnt="2"/>
      <dgm:spPr/>
    </dgm:pt>
    <dgm:pt modelId="{22BAC1E6-2E04-47EC-96FF-22BF16F44B14}" type="pres">
      <dgm:prSet presAssocID="{FBAA44FF-54DE-45C8-9FAC-512C40277233}" presName="connTx" presStyleLbl="sibTrans2D1" presStyleIdx="1" presStyleCnt="2"/>
      <dgm:spPr/>
    </dgm:pt>
    <dgm:pt modelId="{150A7545-5557-4BA9-A26F-597EB405B8B7}" type="pres">
      <dgm:prSet presAssocID="{CA9D674E-4FF1-45DC-82E4-0B2DB6A5363F}" presName="composite" presStyleCnt="0"/>
      <dgm:spPr/>
    </dgm:pt>
    <dgm:pt modelId="{2210F62E-5055-4E10-A3FB-1F14741074D9}" type="pres">
      <dgm:prSet presAssocID="{CA9D674E-4FF1-45DC-82E4-0B2DB6A5363F}" presName="imagSh" presStyleLbl="bgImgPlace1" presStyleIdx="2" presStyleCnt="3" custLinFactNeighborX="-9207" custLinFactNeighborY="-419"/>
      <dgm:spPr>
        <a:blipFill rotWithShape="1">
          <a:blip xmlns:r="http://schemas.openxmlformats.org/officeDocument/2006/relationships" r:embed="rId3"/>
          <a:srcRect/>
          <a:stretch>
            <a:fillRect t="-1000" b="-1000"/>
          </a:stretch>
        </a:blipFill>
      </dgm:spPr>
    </dgm:pt>
    <dgm:pt modelId="{909D1FE6-9346-4FC0-9C5D-4596B7D7FC5B}" type="pres">
      <dgm:prSet presAssocID="{CA9D674E-4FF1-45DC-82E4-0B2DB6A5363F}" presName="txNode" presStyleLbl="node1" presStyleIdx="2" presStyleCnt="3" custLinFactNeighborX="28227" custLinFactNeighborY="10346">
        <dgm:presLayoutVars>
          <dgm:bulletEnabled val="1"/>
        </dgm:presLayoutVars>
      </dgm:prSet>
      <dgm:spPr/>
    </dgm:pt>
  </dgm:ptLst>
  <dgm:cxnLst>
    <dgm:cxn modelId="{0A7DA706-17DD-412A-8BE0-4F6529274E66}" srcId="{15509919-36B5-4162-8899-417A9F93473B}" destId="{AAF9DEE3-8444-4CA1-8BC2-D834D3ED6C74}" srcOrd="0" destOrd="0" parTransId="{205BDF49-153E-4CE8-8402-E23704595764}" sibTransId="{23210C7F-6847-491E-BE1F-A79529AF2B8B}"/>
    <dgm:cxn modelId="{42C7600D-FD43-49FB-A19B-5BF2E0001EF2}" type="presOf" srcId="{FBAA44FF-54DE-45C8-9FAC-512C40277233}" destId="{823D3585-63DF-4973-A0A6-257734D40B12}" srcOrd="0" destOrd="0" presId="urn:microsoft.com/office/officeart/2005/8/layout/hProcess10"/>
    <dgm:cxn modelId="{BC5A6126-DE9E-48EB-B23B-DACC561CC914}" type="presOf" srcId="{CA9D674E-4FF1-45DC-82E4-0B2DB6A5363F}" destId="{909D1FE6-9346-4FC0-9C5D-4596B7D7FC5B}" srcOrd="0" destOrd="0" presId="urn:microsoft.com/office/officeart/2005/8/layout/hProcess10"/>
    <dgm:cxn modelId="{5F5D1E33-8D81-46B5-BE62-651BC457E682}" type="presOf" srcId="{B2B879BD-3840-400C-92BD-B2C2383358D7}" destId="{50161C60-D11B-4010-95C4-503AD20F3FFB}" srcOrd="0" destOrd="0" presId="urn:microsoft.com/office/officeart/2005/8/layout/hProcess10"/>
    <dgm:cxn modelId="{65678F35-8D02-48F8-A16C-4AD76E3B2F97}" type="presOf" srcId="{AAF9DEE3-8444-4CA1-8BC2-D834D3ED6C74}" destId="{EECC8C1D-D9C1-4263-AB70-2BADB2774038}" srcOrd="0" destOrd="0" presId="urn:microsoft.com/office/officeart/2005/8/layout/hProcess10"/>
    <dgm:cxn modelId="{C5BD0B3A-2D82-4EC1-9975-05076C4418DA}" srcId="{15509919-36B5-4162-8899-417A9F93473B}" destId="{CA9D674E-4FF1-45DC-82E4-0B2DB6A5363F}" srcOrd="2" destOrd="0" parTransId="{F1F10F9B-925A-4787-9D00-91106497A02E}" sibTransId="{196DA4DC-9DD2-4A39-8A3A-D367BFE5A8BA}"/>
    <dgm:cxn modelId="{4E639A55-5094-4ED2-AFBE-9219C55F2CD0}" type="presOf" srcId="{FBAA44FF-54DE-45C8-9FAC-512C40277233}" destId="{22BAC1E6-2E04-47EC-96FF-22BF16F44B14}" srcOrd="1" destOrd="0" presId="urn:microsoft.com/office/officeart/2005/8/layout/hProcess10"/>
    <dgm:cxn modelId="{DE2F3785-74BC-4E96-89E3-DB573A563E14}" type="presOf" srcId="{15509919-36B5-4162-8899-417A9F93473B}" destId="{419F55FA-8F34-4713-8958-A9F380E3BFFD}" srcOrd="0" destOrd="0" presId="urn:microsoft.com/office/officeart/2005/8/layout/hProcess10"/>
    <dgm:cxn modelId="{55D6569F-2C31-43D9-921C-31F357F792CE}" type="presOf" srcId="{23210C7F-6847-491E-BE1F-A79529AF2B8B}" destId="{CB9E6B16-8852-4034-AA49-FB3EE6D0A8B6}" srcOrd="0" destOrd="0" presId="urn:microsoft.com/office/officeart/2005/8/layout/hProcess10"/>
    <dgm:cxn modelId="{05BA5CC3-758E-4B7F-8596-5104376285D8}" type="presOf" srcId="{23210C7F-6847-491E-BE1F-A79529AF2B8B}" destId="{C3F1C529-96BC-44DD-8827-80EB2355165D}" srcOrd="1" destOrd="0" presId="urn:microsoft.com/office/officeart/2005/8/layout/hProcess10"/>
    <dgm:cxn modelId="{42CDCACA-F394-4044-BBF6-522A0005ABCB}" srcId="{15509919-36B5-4162-8899-417A9F93473B}" destId="{B2B879BD-3840-400C-92BD-B2C2383358D7}" srcOrd="1" destOrd="0" parTransId="{09440D86-F3E6-4A3C-9E78-1AFC56348641}" sibTransId="{FBAA44FF-54DE-45C8-9FAC-512C40277233}"/>
    <dgm:cxn modelId="{A6353EFF-A8A8-4A08-931B-006BAE182F69}" type="presParOf" srcId="{419F55FA-8F34-4713-8958-A9F380E3BFFD}" destId="{EF076980-2158-4562-B989-6B71D9D176A7}" srcOrd="0" destOrd="0" presId="urn:microsoft.com/office/officeart/2005/8/layout/hProcess10"/>
    <dgm:cxn modelId="{96DFB680-7E59-40C2-82B9-4A3EA64F9140}" type="presParOf" srcId="{EF076980-2158-4562-B989-6B71D9D176A7}" destId="{F12E06C1-C55A-47F1-9CE7-B5D7E9E4E538}" srcOrd="0" destOrd="0" presId="urn:microsoft.com/office/officeart/2005/8/layout/hProcess10"/>
    <dgm:cxn modelId="{67310EC5-9DA6-4F44-A042-B9E50412F09B}" type="presParOf" srcId="{EF076980-2158-4562-B989-6B71D9D176A7}" destId="{EECC8C1D-D9C1-4263-AB70-2BADB2774038}" srcOrd="1" destOrd="0" presId="urn:microsoft.com/office/officeart/2005/8/layout/hProcess10"/>
    <dgm:cxn modelId="{3C34549A-D39E-404E-B712-04B8CA303F9A}" type="presParOf" srcId="{419F55FA-8F34-4713-8958-A9F380E3BFFD}" destId="{CB9E6B16-8852-4034-AA49-FB3EE6D0A8B6}" srcOrd="1" destOrd="0" presId="urn:microsoft.com/office/officeart/2005/8/layout/hProcess10"/>
    <dgm:cxn modelId="{D6C4A035-2EA0-4F38-B7E2-7B0E84EC8397}" type="presParOf" srcId="{CB9E6B16-8852-4034-AA49-FB3EE6D0A8B6}" destId="{C3F1C529-96BC-44DD-8827-80EB2355165D}" srcOrd="0" destOrd="0" presId="urn:microsoft.com/office/officeart/2005/8/layout/hProcess10"/>
    <dgm:cxn modelId="{51A3D3ED-C517-493D-90A8-9878685334B7}" type="presParOf" srcId="{419F55FA-8F34-4713-8958-A9F380E3BFFD}" destId="{D4EF9299-A1D2-42B9-A260-5D42E02E38DA}" srcOrd="2" destOrd="0" presId="urn:microsoft.com/office/officeart/2005/8/layout/hProcess10"/>
    <dgm:cxn modelId="{612523F6-18A1-413C-9A2E-C283C57486A8}" type="presParOf" srcId="{D4EF9299-A1D2-42B9-A260-5D42E02E38DA}" destId="{46F5C6B1-638B-4ED5-A8F2-BAFC009D1F86}" srcOrd="0" destOrd="0" presId="urn:microsoft.com/office/officeart/2005/8/layout/hProcess10"/>
    <dgm:cxn modelId="{C269A55D-7A78-47DE-906B-E452E28549B3}" type="presParOf" srcId="{D4EF9299-A1D2-42B9-A260-5D42E02E38DA}" destId="{50161C60-D11B-4010-95C4-503AD20F3FFB}" srcOrd="1" destOrd="0" presId="urn:microsoft.com/office/officeart/2005/8/layout/hProcess10"/>
    <dgm:cxn modelId="{DA530717-BC5C-4813-895B-7142801A5CEC}" type="presParOf" srcId="{419F55FA-8F34-4713-8958-A9F380E3BFFD}" destId="{823D3585-63DF-4973-A0A6-257734D40B12}" srcOrd="3" destOrd="0" presId="urn:microsoft.com/office/officeart/2005/8/layout/hProcess10"/>
    <dgm:cxn modelId="{D1E8607E-19BB-4B72-BCF1-4694C3647CD2}" type="presParOf" srcId="{823D3585-63DF-4973-A0A6-257734D40B12}" destId="{22BAC1E6-2E04-47EC-96FF-22BF16F44B14}" srcOrd="0" destOrd="0" presId="urn:microsoft.com/office/officeart/2005/8/layout/hProcess10"/>
    <dgm:cxn modelId="{4ED419D8-DBBC-4296-8478-202B5D1275BF}" type="presParOf" srcId="{419F55FA-8F34-4713-8958-A9F380E3BFFD}" destId="{150A7545-5557-4BA9-A26F-597EB405B8B7}" srcOrd="4" destOrd="0" presId="urn:microsoft.com/office/officeart/2005/8/layout/hProcess10"/>
    <dgm:cxn modelId="{98AC8C1F-F745-4110-AE5A-7834FBA4681E}" type="presParOf" srcId="{150A7545-5557-4BA9-A26F-597EB405B8B7}" destId="{2210F62E-5055-4E10-A3FB-1F14741074D9}" srcOrd="0" destOrd="0" presId="urn:microsoft.com/office/officeart/2005/8/layout/hProcess10"/>
    <dgm:cxn modelId="{5ED85E9D-A440-4271-B7B2-9870FA9C7DFA}" type="presParOf" srcId="{150A7545-5557-4BA9-A26F-597EB405B8B7}" destId="{909D1FE6-9346-4FC0-9C5D-4596B7D7FC5B}" srcOrd="1" destOrd="0" presId="urn:microsoft.com/office/officeart/2005/8/layout/hProcess10"/>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2E06C1-C55A-47F1-9CE7-B5D7E9E4E538}">
      <dsp:nvSpPr>
        <dsp:cNvPr id="0" name=""/>
        <dsp:cNvSpPr/>
      </dsp:nvSpPr>
      <dsp:spPr>
        <a:xfrm>
          <a:off x="5601" y="98952"/>
          <a:ext cx="2638955" cy="2638955"/>
        </a:xfrm>
        <a:prstGeom prst="roundRect">
          <a:avLst>
            <a:gd name="adj" fmla="val 10000"/>
          </a:avLst>
        </a:prstGeom>
        <a:blipFill rotWithShape="1">
          <a:blip xmlns:r="http://schemas.openxmlformats.org/officeDocument/2006/relationships" r:embed="rId1"/>
          <a:srcRect/>
          <a:stretch>
            <a:fillRect l="-13000" r="-13000"/>
          </a:stretch>
        </a:blipFill>
        <a:ln w="1905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EECC8C1D-D9C1-4263-AB70-2BADB2774038}">
      <dsp:nvSpPr>
        <dsp:cNvPr id="0" name=""/>
        <dsp:cNvSpPr/>
      </dsp:nvSpPr>
      <dsp:spPr>
        <a:xfrm>
          <a:off x="938579" y="1781279"/>
          <a:ext cx="2638955" cy="263895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Dragon</a:t>
          </a:r>
        </a:p>
      </dsp:txBody>
      <dsp:txXfrm>
        <a:off x="1015871" y="1858571"/>
        <a:ext cx="2484371" cy="2484371"/>
      </dsp:txXfrm>
    </dsp:sp>
    <dsp:sp modelId="{CB9E6B16-8852-4034-AA49-FB3EE6D0A8B6}">
      <dsp:nvSpPr>
        <dsp:cNvPr id="0" name=""/>
        <dsp:cNvSpPr/>
      </dsp:nvSpPr>
      <dsp:spPr>
        <a:xfrm>
          <a:off x="3152878" y="1101378"/>
          <a:ext cx="508321" cy="63410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US" sz="1900" kern="1200"/>
            <a:t>01</a:t>
          </a:r>
          <a:endParaRPr lang="en-US" sz="1900" kern="1200" dirty="0"/>
        </a:p>
      </dsp:txBody>
      <dsp:txXfrm>
        <a:off x="3152878" y="1228199"/>
        <a:ext cx="355825" cy="380462"/>
      </dsp:txXfrm>
    </dsp:sp>
    <dsp:sp modelId="{46F5C6B1-638B-4ED5-A8F2-BAFC009D1F86}">
      <dsp:nvSpPr>
        <dsp:cNvPr id="0" name=""/>
        <dsp:cNvSpPr/>
      </dsp:nvSpPr>
      <dsp:spPr>
        <a:xfrm>
          <a:off x="4096903" y="98952"/>
          <a:ext cx="2638955" cy="2638955"/>
        </a:xfrm>
        <a:prstGeom prst="roundRect">
          <a:avLst>
            <a:gd name="adj" fmla="val 10000"/>
          </a:avLst>
        </a:prstGeom>
        <a:blipFill rotWithShape="1">
          <a:blip xmlns:r="http://schemas.openxmlformats.org/officeDocument/2006/relationships" r:embed="rId2"/>
          <a:srcRect/>
          <a:stretch>
            <a:fillRect l="-49000" r="-49000"/>
          </a:stretch>
        </a:blipFill>
        <a:ln w="1905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50161C60-D11B-4010-95C4-503AD20F3FFB}">
      <dsp:nvSpPr>
        <dsp:cNvPr id="0" name=""/>
        <dsp:cNvSpPr/>
      </dsp:nvSpPr>
      <dsp:spPr>
        <a:xfrm>
          <a:off x="4989663" y="1781279"/>
          <a:ext cx="2638955" cy="263895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Beast with the deadly wound that healed</a:t>
          </a:r>
        </a:p>
      </dsp:txBody>
      <dsp:txXfrm>
        <a:off x="5066955" y="1858571"/>
        <a:ext cx="2484371" cy="2484371"/>
      </dsp:txXfrm>
    </dsp:sp>
    <dsp:sp modelId="{823D3585-63DF-4973-A0A6-257734D40B12}">
      <dsp:nvSpPr>
        <dsp:cNvPr id="0" name=""/>
        <dsp:cNvSpPr/>
      </dsp:nvSpPr>
      <dsp:spPr>
        <a:xfrm rot="21590123">
          <a:off x="7159140" y="1095763"/>
          <a:ext cx="423283" cy="63410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US" sz="1900" kern="1200"/>
            <a:t>02</a:t>
          </a:r>
          <a:endParaRPr lang="en-US" sz="1900" kern="1200" dirty="0"/>
        </a:p>
      </dsp:txBody>
      <dsp:txXfrm>
        <a:off x="7159140" y="1222766"/>
        <a:ext cx="296298" cy="380462"/>
      </dsp:txXfrm>
    </dsp:sp>
    <dsp:sp modelId="{2210F62E-5055-4E10-A3FB-1F14741074D9}">
      <dsp:nvSpPr>
        <dsp:cNvPr id="0" name=""/>
        <dsp:cNvSpPr/>
      </dsp:nvSpPr>
      <dsp:spPr>
        <a:xfrm>
          <a:off x="7945236" y="87895"/>
          <a:ext cx="2638955" cy="2638955"/>
        </a:xfrm>
        <a:prstGeom prst="roundRect">
          <a:avLst>
            <a:gd name="adj" fmla="val 10000"/>
          </a:avLst>
        </a:prstGeom>
        <a:blipFill rotWithShape="1">
          <a:blip xmlns:r="http://schemas.openxmlformats.org/officeDocument/2006/relationships" r:embed="rId3"/>
          <a:srcRect/>
          <a:stretch>
            <a:fillRect t="-1000" b="-1000"/>
          </a:stretch>
        </a:blipFill>
        <a:ln w="1905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909D1FE6-9346-4FC0-9C5D-4596B7D7FC5B}">
      <dsp:nvSpPr>
        <dsp:cNvPr id="0" name=""/>
        <dsp:cNvSpPr/>
      </dsp:nvSpPr>
      <dsp:spPr>
        <a:xfrm>
          <a:off x="8623404" y="1781279"/>
          <a:ext cx="2638955" cy="263895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Image of the Beast (under the auspices of the lamb-like beast)</a:t>
          </a:r>
        </a:p>
      </dsp:txBody>
      <dsp:txXfrm>
        <a:off x="8700696" y="1858571"/>
        <a:ext cx="2484371" cy="248437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6/15/2024</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957750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6/15/2024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70318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6/15/2024</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49905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6/15/2024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90950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6/15/2024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545147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6/15/2024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381700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6/15/2024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969161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6/15/2024</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007531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6/15/2024</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88086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6/15/2024</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16409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1.jpeg"/><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BA1780-A246-4C7F-9267-727EF2F4E785}"/>
              </a:ext>
              <a:ext uri="{C183D7F6-B498-43B3-948B-1728B52AA6E4}">
                <adec:decorative xmlns:adec="http://schemas.microsoft.com/office/drawing/2017/decorative" val="1"/>
              </a:ext>
            </a:extLst>
          </p:cNvPr>
          <p:cNvPicPr>
            <a:picLocks noChangeAspect="1"/>
          </p:cNvPicPr>
          <p:nvPr/>
        </p:nvPicPr>
        <p:blipFill rotWithShape="1">
          <a:blip r:embed="rId3"/>
          <a:srcRect t="3846"/>
          <a:stretch/>
        </p:blipFill>
        <p:spPr>
          <a:xfrm>
            <a:off x="0" y="10"/>
            <a:ext cx="12191979" cy="6857990"/>
          </a:xfrm>
          <a:prstGeom prst="rect">
            <a:avLst/>
          </a:prstGeom>
        </p:spPr>
      </p:pic>
      <p:sp>
        <p:nvSpPr>
          <p:cNvPr id="19" name="Rectangle 1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21" name="Rectangle 2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0D7398C-75E5-4CB0-BA4F-D7D5CF2495D4}"/>
              </a:ext>
            </a:extLst>
          </p:cNvPr>
          <p:cNvSpPr>
            <a:spLocks noGrp="1"/>
          </p:cNvSpPr>
          <p:nvPr>
            <p:ph type="ctrTitle"/>
          </p:nvPr>
        </p:nvSpPr>
        <p:spPr>
          <a:xfrm>
            <a:off x="1276055" y="2350017"/>
            <a:ext cx="4775075" cy="1630906"/>
          </a:xfrm>
        </p:spPr>
        <p:txBody>
          <a:bodyPr>
            <a:normAutofit/>
          </a:bodyPr>
          <a:lstStyle/>
          <a:p>
            <a:r>
              <a:rPr lang="en-US" sz="4400" dirty="0">
                <a:solidFill>
                  <a:schemeClr val="tx1"/>
                </a:solidFill>
              </a:rPr>
              <a:t>The Impending Conflict</a:t>
            </a:r>
          </a:p>
        </p:txBody>
      </p:sp>
      <p:sp>
        <p:nvSpPr>
          <p:cNvPr id="3" name="Subtitle 2">
            <a:extLst>
              <a:ext uri="{FF2B5EF4-FFF2-40B4-BE49-F238E27FC236}">
                <a16:creationId xmlns:a16="http://schemas.microsoft.com/office/drawing/2014/main" id="{5C5BFB45-FC34-495C-9C68-F9641246C2EE}"/>
              </a:ext>
            </a:extLst>
          </p:cNvPr>
          <p:cNvSpPr>
            <a:spLocks noGrp="1"/>
          </p:cNvSpPr>
          <p:nvPr>
            <p:ph type="subTitle" idx="1"/>
          </p:nvPr>
        </p:nvSpPr>
        <p:spPr>
          <a:xfrm>
            <a:off x="1276055" y="3980922"/>
            <a:ext cx="4775075" cy="826747"/>
          </a:xfrm>
        </p:spPr>
        <p:txBody>
          <a:bodyPr>
            <a:normAutofit/>
          </a:bodyPr>
          <a:lstStyle/>
          <a:p>
            <a:r>
              <a:rPr lang="en-US" dirty="0">
                <a:solidFill>
                  <a:schemeClr val="tx1"/>
                </a:solidFill>
              </a:rPr>
              <a:t>Revelation 13, 14</a:t>
            </a:r>
          </a:p>
          <a:p>
            <a:r>
              <a:rPr lang="en-US" dirty="0">
                <a:solidFill>
                  <a:schemeClr val="tx1"/>
                </a:solidFill>
              </a:rPr>
              <a:t>The Great Controversy Ch. 35-36</a:t>
            </a:r>
          </a:p>
        </p:txBody>
      </p:sp>
      <p:sp>
        <p:nvSpPr>
          <p:cNvPr id="5" name="TextBox 4">
            <a:extLst>
              <a:ext uri="{FF2B5EF4-FFF2-40B4-BE49-F238E27FC236}">
                <a16:creationId xmlns:a16="http://schemas.microsoft.com/office/drawing/2014/main" id="{35807017-869D-704C-F26E-A089B7B76B47}"/>
              </a:ext>
            </a:extLst>
          </p:cNvPr>
          <p:cNvSpPr txBox="1"/>
          <p:nvPr/>
        </p:nvSpPr>
        <p:spPr>
          <a:xfrm>
            <a:off x="6994689" y="6047295"/>
            <a:ext cx="4911365" cy="523220"/>
          </a:xfrm>
          <a:prstGeom prst="rect">
            <a:avLst/>
          </a:prstGeom>
          <a:noFill/>
        </p:spPr>
        <p:txBody>
          <a:bodyPr wrap="square" rtlCol="0">
            <a:spAutoFit/>
          </a:bodyPr>
          <a:lstStyle/>
          <a:p>
            <a:r>
              <a:rPr lang="en-US" sz="2800" dirty="0">
                <a:latin typeface="+mj-lt"/>
              </a:rPr>
              <a:t>Lesson 11, 2</a:t>
            </a:r>
            <a:r>
              <a:rPr lang="en-US" sz="2800" baseline="30000" dirty="0">
                <a:latin typeface="+mj-lt"/>
              </a:rPr>
              <a:t>nd</a:t>
            </a:r>
            <a:r>
              <a:rPr lang="en-US" sz="2800" dirty="0">
                <a:latin typeface="+mj-lt"/>
              </a:rPr>
              <a:t> Quarter 2024</a:t>
            </a:r>
          </a:p>
        </p:txBody>
      </p:sp>
    </p:spTree>
    <p:extLst>
      <p:ext uri="{BB962C8B-B14F-4D97-AF65-F5344CB8AC3E}">
        <p14:creationId xmlns:p14="http://schemas.microsoft.com/office/powerpoint/2010/main" val="215208291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68BE5-CC95-056B-3D6D-B056D8B1A21E}"/>
              </a:ext>
            </a:extLst>
          </p:cNvPr>
          <p:cNvSpPr>
            <a:spLocks noGrp="1"/>
          </p:cNvSpPr>
          <p:nvPr>
            <p:ph type="title"/>
          </p:nvPr>
        </p:nvSpPr>
        <p:spPr/>
        <p:txBody>
          <a:bodyPr/>
          <a:lstStyle/>
          <a:p>
            <a:pPr algn="ctr"/>
            <a:r>
              <a:rPr lang="en-US" dirty="0"/>
              <a:t>The Great Controversy p.564</a:t>
            </a:r>
          </a:p>
        </p:txBody>
      </p:sp>
      <p:sp>
        <p:nvSpPr>
          <p:cNvPr id="3" name="Content Placeholder 2">
            <a:extLst>
              <a:ext uri="{FF2B5EF4-FFF2-40B4-BE49-F238E27FC236}">
                <a16:creationId xmlns:a16="http://schemas.microsoft.com/office/drawing/2014/main" id="{B77234C8-7FB9-7824-F5B2-F4E5ACC4CC91}"/>
              </a:ext>
            </a:extLst>
          </p:cNvPr>
          <p:cNvSpPr>
            <a:spLocks noGrp="1"/>
          </p:cNvSpPr>
          <p:nvPr>
            <p:ph idx="1"/>
          </p:nvPr>
        </p:nvSpPr>
        <p:spPr>
          <a:xfrm>
            <a:off x="290557" y="205099"/>
            <a:ext cx="7725398" cy="6417891"/>
          </a:xfrm>
        </p:spPr>
        <p:txBody>
          <a:bodyPr>
            <a:normAutofit fontScale="92500" lnSpcReduction="10000"/>
          </a:bodyPr>
          <a:lstStyle/>
          <a:p>
            <a:pPr marL="0" indent="0">
              <a:buNone/>
            </a:pPr>
            <a:r>
              <a:rPr lang="en-US" sz="3200" dirty="0"/>
              <a:t>Have these persons forgotten the claim of infallibility put forth for eight hundred years by this haughty power? So far from being relinquished, this claim was affirmed in the nineteenth century with greater positiveness than ever before. As Rome asserts that the “church never erred; nor will it, according to the Scriptures, ever err” </a:t>
            </a:r>
            <a:r>
              <a:rPr lang="en-US" sz="2000" dirty="0"/>
              <a:t>(John L. von Mosheim, Institutes of Ecclesiastical History, book 3, century II, part 2, chapter 2, section 9, note 17), </a:t>
            </a:r>
            <a:r>
              <a:rPr lang="en-US" sz="3200" dirty="0"/>
              <a:t>how can she renounce the principles which governed her course in past ages?</a:t>
            </a:r>
          </a:p>
        </p:txBody>
      </p:sp>
      <p:sp>
        <p:nvSpPr>
          <p:cNvPr id="4" name="Text Placeholder 3">
            <a:extLst>
              <a:ext uri="{FF2B5EF4-FFF2-40B4-BE49-F238E27FC236}">
                <a16:creationId xmlns:a16="http://schemas.microsoft.com/office/drawing/2014/main" id="{0F422B82-1FBD-3364-D8AC-390F60BFEDE4}"/>
              </a:ext>
            </a:extLst>
          </p:cNvPr>
          <p:cNvSpPr>
            <a:spLocks noGrp="1"/>
          </p:cNvSpPr>
          <p:nvPr>
            <p:ph type="body" sz="half" idx="2"/>
          </p:nvPr>
        </p:nvSpPr>
        <p:spPr/>
        <p:txBody>
          <a:bodyPr/>
          <a:lstStyle/>
          <a:p>
            <a:endParaRPr lang="en-US" dirty="0"/>
          </a:p>
        </p:txBody>
      </p:sp>
      <p:pic>
        <p:nvPicPr>
          <p:cNvPr id="6146" name="Picture 2" descr="Pope John Xxiii Carried For Ecumenical by Bettmann">
            <a:extLst>
              <a:ext uri="{FF2B5EF4-FFF2-40B4-BE49-F238E27FC236}">
                <a16:creationId xmlns:a16="http://schemas.microsoft.com/office/drawing/2014/main" id="{9B350343-4A35-87EC-540C-5766508CBE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9946" b="8759"/>
          <a:stretch/>
        </p:blipFill>
        <p:spPr bwMode="auto">
          <a:xfrm>
            <a:off x="8272450" y="2336800"/>
            <a:ext cx="3628993" cy="4140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72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5555C4-9BD5-9DBF-EF54-7606C9C34FF4}"/>
              </a:ext>
            </a:extLst>
          </p:cNvPr>
          <p:cNvPicPr>
            <a:picLocks noChangeAspect="1"/>
          </p:cNvPicPr>
          <p:nvPr/>
        </p:nvPicPr>
        <p:blipFill>
          <a:blip r:embed="rId2"/>
          <a:stretch>
            <a:fillRect/>
          </a:stretch>
        </p:blipFill>
        <p:spPr>
          <a:xfrm>
            <a:off x="0" y="0"/>
            <a:ext cx="7272046" cy="6858000"/>
          </a:xfrm>
          <a:prstGeom prst="rect">
            <a:avLst/>
          </a:prstGeom>
        </p:spPr>
      </p:pic>
      <p:pic>
        <p:nvPicPr>
          <p:cNvPr id="5" name="Picture 4">
            <a:extLst>
              <a:ext uri="{FF2B5EF4-FFF2-40B4-BE49-F238E27FC236}">
                <a16:creationId xmlns:a16="http://schemas.microsoft.com/office/drawing/2014/main" id="{A314EBC7-5056-3DB6-CC75-561BED55288B}"/>
              </a:ext>
            </a:extLst>
          </p:cNvPr>
          <p:cNvPicPr>
            <a:picLocks noChangeAspect="1"/>
          </p:cNvPicPr>
          <p:nvPr/>
        </p:nvPicPr>
        <p:blipFill>
          <a:blip r:embed="rId3"/>
          <a:stretch>
            <a:fillRect/>
          </a:stretch>
        </p:blipFill>
        <p:spPr>
          <a:xfrm>
            <a:off x="1422400" y="4551640"/>
            <a:ext cx="10642600" cy="2306360"/>
          </a:xfrm>
          <a:prstGeom prst="rect">
            <a:avLst/>
          </a:prstGeom>
        </p:spPr>
      </p:pic>
      <p:pic>
        <p:nvPicPr>
          <p:cNvPr id="7" name="Picture 6">
            <a:extLst>
              <a:ext uri="{FF2B5EF4-FFF2-40B4-BE49-F238E27FC236}">
                <a16:creationId xmlns:a16="http://schemas.microsoft.com/office/drawing/2014/main" id="{158C0BFD-2F17-2252-7433-36533C9B97C1}"/>
              </a:ext>
            </a:extLst>
          </p:cNvPr>
          <p:cNvPicPr>
            <a:picLocks noChangeAspect="1"/>
          </p:cNvPicPr>
          <p:nvPr/>
        </p:nvPicPr>
        <p:blipFill>
          <a:blip r:embed="rId4"/>
          <a:stretch>
            <a:fillRect/>
          </a:stretch>
        </p:blipFill>
        <p:spPr>
          <a:xfrm>
            <a:off x="6938229" y="1794956"/>
            <a:ext cx="5253771" cy="2486372"/>
          </a:xfrm>
          <a:prstGeom prst="rect">
            <a:avLst/>
          </a:prstGeom>
        </p:spPr>
      </p:pic>
      <p:pic>
        <p:nvPicPr>
          <p:cNvPr id="9" name="Picture 8">
            <a:extLst>
              <a:ext uri="{FF2B5EF4-FFF2-40B4-BE49-F238E27FC236}">
                <a16:creationId xmlns:a16="http://schemas.microsoft.com/office/drawing/2014/main" id="{99AF8724-1C16-9EA9-EAE1-0A2E77FC7B66}"/>
              </a:ext>
            </a:extLst>
          </p:cNvPr>
          <p:cNvPicPr>
            <a:picLocks noChangeAspect="1"/>
          </p:cNvPicPr>
          <p:nvPr/>
        </p:nvPicPr>
        <p:blipFill>
          <a:blip r:embed="rId5"/>
          <a:stretch>
            <a:fillRect/>
          </a:stretch>
        </p:blipFill>
        <p:spPr>
          <a:xfrm>
            <a:off x="6705600" y="173730"/>
            <a:ext cx="5486400" cy="1621226"/>
          </a:xfrm>
          <a:prstGeom prst="rect">
            <a:avLst/>
          </a:prstGeom>
        </p:spPr>
      </p:pic>
      <p:sp>
        <p:nvSpPr>
          <p:cNvPr id="10" name="TextBox 9">
            <a:extLst>
              <a:ext uri="{FF2B5EF4-FFF2-40B4-BE49-F238E27FC236}">
                <a16:creationId xmlns:a16="http://schemas.microsoft.com/office/drawing/2014/main" id="{772AE565-8D59-8C08-D4C1-B33B019A07A5}"/>
              </a:ext>
            </a:extLst>
          </p:cNvPr>
          <p:cNvSpPr txBox="1"/>
          <p:nvPr/>
        </p:nvSpPr>
        <p:spPr>
          <a:xfrm>
            <a:off x="3759200" y="4206556"/>
            <a:ext cx="8432800" cy="584775"/>
          </a:xfrm>
          <a:prstGeom prst="rect">
            <a:avLst/>
          </a:prstGeom>
          <a:solidFill>
            <a:schemeClr val="accent2">
              <a:lumMod val="40000"/>
              <a:lumOff val="60000"/>
            </a:schemeClr>
          </a:solidFill>
          <a:ln>
            <a:solidFill>
              <a:schemeClr val="accent2">
                <a:lumMod val="40000"/>
                <a:lumOff val="60000"/>
              </a:schemeClr>
            </a:solidFill>
          </a:ln>
        </p:spPr>
        <p:txBody>
          <a:bodyPr wrap="square" rtlCol="0">
            <a:spAutoFit/>
          </a:bodyPr>
          <a:lstStyle/>
          <a:p>
            <a:r>
              <a:rPr lang="en-US" sz="3200" dirty="0"/>
              <a:t>Christian Unity:  A Deadly Wound Healing</a:t>
            </a:r>
          </a:p>
        </p:txBody>
      </p:sp>
    </p:spTree>
    <p:extLst>
      <p:ext uri="{BB962C8B-B14F-4D97-AF65-F5344CB8AC3E}">
        <p14:creationId xmlns:p14="http://schemas.microsoft.com/office/powerpoint/2010/main" val="723005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68BE5-CC95-056B-3D6D-B056D8B1A21E}"/>
              </a:ext>
            </a:extLst>
          </p:cNvPr>
          <p:cNvSpPr>
            <a:spLocks noGrp="1"/>
          </p:cNvSpPr>
          <p:nvPr>
            <p:ph type="title"/>
          </p:nvPr>
        </p:nvSpPr>
        <p:spPr/>
        <p:txBody>
          <a:bodyPr/>
          <a:lstStyle/>
          <a:p>
            <a:pPr algn="ctr"/>
            <a:r>
              <a:rPr lang="en-US" dirty="0"/>
              <a:t>The Great Controversy p.571</a:t>
            </a:r>
          </a:p>
        </p:txBody>
      </p:sp>
      <p:sp>
        <p:nvSpPr>
          <p:cNvPr id="3" name="Content Placeholder 2">
            <a:extLst>
              <a:ext uri="{FF2B5EF4-FFF2-40B4-BE49-F238E27FC236}">
                <a16:creationId xmlns:a16="http://schemas.microsoft.com/office/drawing/2014/main" id="{B77234C8-7FB9-7824-F5B2-F4E5ACC4CC91}"/>
              </a:ext>
            </a:extLst>
          </p:cNvPr>
          <p:cNvSpPr>
            <a:spLocks noGrp="1"/>
          </p:cNvSpPr>
          <p:nvPr>
            <p:ph idx="1"/>
          </p:nvPr>
        </p:nvSpPr>
        <p:spPr>
          <a:xfrm>
            <a:off x="290557" y="205099"/>
            <a:ext cx="7725398" cy="6417891"/>
          </a:xfrm>
        </p:spPr>
        <p:txBody>
          <a:bodyPr>
            <a:normAutofit fontScale="92500" lnSpcReduction="20000"/>
          </a:bodyPr>
          <a:lstStyle/>
          <a:p>
            <a:pPr marL="0" indent="0">
              <a:buNone/>
            </a:pPr>
            <a:r>
              <a:rPr lang="en-US" sz="3600" dirty="0"/>
              <a:t>It is not without reason that the claim has been put forth in Protestant countries that Catholicism differs less widely from Protestantism than in former times. There has been a change; but the change is not in the papacy. Catholicism indeed resembles much of the Protestantism that now exists, because Protestantism has so greatly degenerated since the days of the Reformers. </a:t>
            </a:r>
          </a:p>
        </p:txBody>
      </p:sp>
      <p:sp>
        <p:nvSpPr>
          <p:cNvPr id="4" name="Text Placeholder 3">
            <a:extLst>
              <a:ext uri="{FF2B5EF4-FFF2-40B4-BE49-F238E27FC236}">
                <a16:creationId xmlns:a16="http://schemas.microsoft.com/office/drawing/2014/main" id="{0F422B82-1FBD-3364-D8AC-390F60BFEDE4}"/>
              </a:ext>
            </a:extLst>
          </p:cNvPr>
          <p:cNvSpPr>
            <a:spLocks noGrp="1"/>
          </p:cNvSpPr>
          <p:nvPr>
            <p:ph type="body" sz="half" idx="2"/>
          </p:nvPr>
        </p:nvSpPr>
        <p:spPr/>
        <p:txBody>
          <a:bodyPr/>
          <a:lstStyle/>
          <a:p>
            <a:endParaRPr lang="en-US" dirty="0"/>
          </a:p>
        </p:txBody>
      </p:sp>
      <p:pic>
        <p:nvPicPr>
          <p:cNvPr id="7170" name="Picture 2" descr="The Ninety-Five Theses - Lutheran ...">
            <a:extLst>
              <a:ext uri="{FF2B5EF4-FFF2-40B4-BE49-F238E27FC236}">
                <a16:creationId xmlns:a16="http://schemas.microsoft.com/office/drawing/2014/main" id="{59928F35-7BF9-053C-BECB-01ED3750AB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477" r="17951"/>
          <a:stretch/>
        </p:blipFill>
        <p:spPr bwMode="auto">
          <a:xfrm>
            <a:off x="8399447" y="2336800"/>
            <a:ext cx="3279468" cy="4055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896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68BE5-CC95-056B-3D6D-B056D8B1A21E}"/>
              </a:ext>
            </a:extLst>
          </p:cNvPr>
          <p:cNvSpPr>
            <a:spLocks noGrp="1"/>
          </p:cNvSpPr>
          <p:nvPr>
            <p:ph type="title"/>
          </p:nvPr>
        </p:nvSpPr>
        <p:spPr/>
        <p:txBody>
          <a:bodyPr/>
          <a:lstStyle/>
          <a:p>
            <a:pPr algn="ctr"/>
            <a:r>
              <a:rPr lang="en-US" dirty="0"/>
              <a:t>The Great Controversy p.571</a:t>
            </a:r>
          </a:p>
        </p:txBody>
      </p:sp>
      <p:sp>
        <p:nvSpPr>
          <p:cNvPr id="3" name="Content Placeholder 2">
            <a:extLst>
              <a:ext uri="{FF2B5EF4-FFF2-40B4-BE49-F238E27FC236}">
                <a16:creationId xmlns:a16="http://schemas.microsoft.com/office/drawing/2014/main" id="{B77234C8-7FB9-7824-F5B2-F4E5ACC4CC91}"/>
              </a:ext>
            </a:extLst>
          </p:cNvPr>
          <p:cNvSpPr>
            <a:spLocks noGrp="1"/>
          </p:cNvSpPr>
          <p:nvPr>
            <p:ph idx="1"/>
          </p:nvPr>
        </p:nvSpPr>
        <p:spPr>
          <a:xfrm>
            <a:off x="290557" y="205099"/>
            <a:ext cx="7725398" cy="6417891"/>
          </a:xfrm>
        </p:spPr>
        <p:txBody>
          <a:bodyPr>
            <a:normAutofit fontScale="92500" lnSpcReduction="20000"/>
          </a:bodyPr>
          <a:lstStyle/>
          <a:p>
            <a:pPr marL="0" indent="0">
              <a:buNone/>
            </a:pPr>
            <a:r>
              <a:rPr lang="en-US" sz="3600" dirty="0"/>
              <a:t>As the Protestant churches have been seeking the favor of the world, false charity has blinded their eyes. They do not see but that it is right to believe good of all evil, and as the inevitable result they will finally believe evil of all good. Instead of standing in defense of the faith once delivered to the saints, they are now, as it were, apologizing to Rome for their uncharitable opinion of her, begging pardon for their bigotry. </a:t>
            </a:r>
          </a:p>
        </p:txBody>
      </p:sp>
      <p:sp>
        <p:nvSpPr>
          <p:cNvPr id="4" name="Text Placeholder 3">
            <a:extLst>
              <a:ext uri="{FF2B5EF4-FFF2-40B4-BE49-F238E27FC236}">
                <a16:creationId xmlns:a16="http://schemas.microsoft.com/office/drawing/2014/main" id="{0F422B82-1FBD-3364-D8AC-390F60BFEDE4}"/>
              </a:ext>
            </a:extLst>
          </p:cNvPr>
          <p:cNvSpPr>
            <a:spLocks noGrp="1"/>
          </p:cNvSpPr>
          <p:nvPr>
            <p:ph type="body" sz="half" idx="2"/>
          </p:nvPr>
        </p:nvSpPr>
        <p:spPr/>
        <p:txBody>
          <a:bodyPr/>
          <a:lstStyle/>
          <a:p>
            <a:endParaRPr lang="en-US" dirty="0"/>
          </a:p>
        </p:txBody>
      </p:sp>
      <p:pic>
        <p:nvPicPr>
          <p:cNvPr id="8194" name="Picture 2" descr="How Protestant Reformation Shaped Modern Education">
            <a:extLst>
              <a:ext uri="{FF2B5EF4-FFF2-40B4-BE49-F238E27FC236}">
                <a16:creationId xmlns:a16="http://schemas.microsoft.com/office/drawing/2014/main" id="{44FF3EC1-6EB3-FEA3-5578-6A875DECA5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106" r="20487"/>
          <a:stretch/>
        </p:blipFill>
        <p:spPr bwMode="auto">
          <a:xfrm>
            <a:off x="8332150" y="2336800"/>
            <a:ext cx="3392680" cy="4114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936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2800" b="1" u="sng" dirty="0"/>
              <a:t>a </a:t>
            </a:r>
            <a:r>
              <a:rPr lang="en-US" sz="4800" b="1" u="sng" dirty="0"/>
              <a:t>review:  </a:t>
            </a:r>
            <a:r>
              <a:rPr lang="en-US" sz="4800" u="sng" dirty="0"/>
              <a:t>REVELATION 13:3-18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066801" y="1536570"/>
            <a:ext cx="4438454" cy="4678836"/>
          </a:xfrm>
          <a:solidFill>
            <a:schemeClr val="accent2">
              <a:lumMod val="60000"/>
              <a:lumOff val="40000"/>
            </a:schemeClr>
          </a:solidFill>
        </p:spPr>
        <p:txBody>
          <a:bodyPr>
            <a:noAutofit/>
          </a:bodyPr>
          <a:lstStyle/>
          <a:p>
            <a:r>
              <a:rPr lang="en-US" sz="3200" dirty="0"/>
              <a:t>3 And I saw one of his heads as it were wounded to death; and his deadly wound was healed: and all the world wondered after the beast.</a:t>
            </a:r>
          </a:p>
        </p:txBody>
      </p:sp>
      <p:sp>
        <p:nvSpPr>
          <p:cNvPr id="4" name="Content Placeholder 3">
            <a:extLst>
              <a:ext uri="{FF2B5EF4-FFF2-40B4-BE49-F238E27FC236}">
                <a16:creationId xmlns:a16="http://schemas.microsoft.com/office/drawing/2014/main" id="{E00D097B-4BA7-1A77-E83A-F995DBBA6836}"/>
              </a:ext>
            </a:extLst>
          </p:cNvPr>
          <p:cNvSpPr>
            <a:spLocks noGrp="1"/>
          </p:cNvSpPr>
          <p:nvPr>
            <p:ph sz="half" idx="2"/>
          </p:nvPr>
        </p:nvSpPr>
        <p:spPr>
          <a:xfrm>
            <a:off x="5505255" y="1442301"/>
            <a:ext cx="6004873" cy="4928333"/>
          </a:xfrm>
        </p:spPr>
        <p:txBody>
          <a:bodyPr>
            <a:normAutofit/>
          </a:bodyPr>
          <a:lstStyle/>
          <a:p>
            <a:pPr marL="0" indent="0">
              <a:buNone/>
            </a:pPr>
            <a:endParaRPr lang="en-US" sz="2000" dirty="0"/>
          </a:p>
        </p:txBody>
      </p:sp>
      <p:pic>
        <p:nvPicPr>
          <p:cNvPr id="2050" name="Picture 2">
            <a:extLst>
              <a:ext uri="{FF2B5EF4-FFF2-40B4-BE49-F238E27FC236}">
                <a16:creationId xmlns:a16="http://schemas.microsoft.com/office/drawing/2014/main" id="{6F37647A-C865-EAF0-7E38-A036F8CD94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79" t="-1111" r="3596" b="28213"/>
          <a:stretch/>
        </p:blipFill>
        <p:spPr bwMode="auto">
          <a:xfrm>
            <a:off x="5505255" y="1370079"/>
            <a:ext cx="6128345" cy="4928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151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2800" b="1" u="sng" dirty="0"/>
              <a:t>a </a:t>
            </a:r>
            <a:r>
              <a:rPr lang="en-US" sz="4800" b="1" u="sng" dirty="0"/>
              <a:t>review:  </a:t>
            </a:r>
            <a:r>
              <a:rPr lang="en-US" sz="4800" u="sng" dirty="0"/>
              <a:t>REVELATION 13:4-18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066800" y="1536570"/>
            <a:ext cx="5029199" cy="4678836"/>
          </a:xfrm>
          <a:solidFill>
            <a:schemeClr val="accent2">
              <a:lumMod val="60000"/>
              <a:lumOff val="40000"/>
            </a:schemeClr>
          </a:solidFill>
        </p:spPr>
        <p:txBody>
          <a:bodyPr>
            <a:noAutofit/>
          </a:bodyPr>
          <a:lstStyle/>
          <a:p>
            <a:r>
              <a:rPr lang="en-US" sz="3200" dirty="0"/>
              <a:t>4 And they worshipped the dragon which gave power unto the beast: and they worshipped the beast, saying, Who is like unto the beast? who is able to make war with him?</a:t>
            </a:r>
          </a:p>
        </p:txBody>
      </p:sp>
      <p:pic>
        <p:nvPicPr>
          <p:cNvPr id="9218" name="Picture 2" descr="What does Revelation 12:13 mean? | Bible Art">
            <a:extLst>
              <a:ext uri="{FF2B5EF4-FFF2-40B4-BE49-F238E27FC236}">
                <a16:creationId xmlns:a16="http://schemas.microsoft.com/office/drawing/2014/main" id="{1ECEBFE8-A64B-0EAA-12A0-E652B04B4F3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74893" y="1536570"/>
            <a:ext cx="4678836" cy="4678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874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2800" b="1" u="sng" dirty="0"/>
              <a:t>a </a:t>
            </a:r>
            <a:r>
              <a:rPr lang="en-US" sz="4800" b="1" u="sng" dirty="0"/>
              <a:t>review:  </a:t>
            </a:r>
            <a:r>
              <a:rPr lang="en-US" sz="4800" u="sng" dirty="0"/>
              <a:t>REVELATION 13:5-18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562598" y="1536570"/>
            <a:ext cx="4547787" cy="4678836"/>
          </a:xfrm>
          <a:solidFill>
            <a:schemeClr val="accent2">
              <a:lumMod val="60000"/>
              <a:lumOff val="40000"/>
            </a:schemeClr>
          </a:solidFill>
        </p:spPr>
        <p:txBody>
          <a:bodyPr>
            <a:noAutofit/>
          </a:bodyPr>
          <a:lstStyle/>
          <a:p>
            <a:r>
              <a:rPr lang="en-US" sz="3200" dirty="0"/>
              <a:t>5 And there was given unto him a mouth speaking great things and blasphemies; and power was given unto him to continue forty and two months.</a:t>
            </a:r>
          </a:p>
        </p:txBody>
      </p:sp>
      <p:pic>
        <p:nvPicPr>
          <p:cNvPr id="12290" name="Picture 2" descr="Monday: Prophetic Time Periods | Sabbath School Net">
            <a:extLst>
              <a:ext uri="{FF2B5EF4-FFF2-40B4-BE49-F238E27FC236}">
                <a16:creationId xmlns:a16="http://schemas.microsoft.com/office/drawing/2014/main" id="{F5ACD420-0C4C-E563-B0EC-9ED93E8C7C5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15712" y="1536570"/>
            <a:ext cx="6238448" cy="4678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506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2800" b="1" u="sng" dirty="0"/>
              <a:t>a </a:t>
            </a:r>
            <a:r>
              <a:rPr lang="en-US" sz="4800" b="1" u="sng" dirty="0"/>
              <a:t>review:  </a:t>
            </a:r>
            <a:r>
              <a:rPr lang="en-US" sz="4800" u="sng" dirty="0"/>
              <a:t>REVELATION 13:6-18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985331" y="1654502"/>
            <a:ext cx="4543797" cy="4197658"/>
          </a:xfrm>
          <a:solidFill>
            <a:schemeClr val="accent2">
              <a:lumMod val="60000"/>
              <a:lumOff val="40000"/>
            </a:schemeClr>
          </a:solidFill>
        </p:spPr>
        <p:txBody>
          <a:bodyPr>
            <a:noAutofit/>
          </a:bodyPr>
          <a:lstStyle/>
          <a:p>
            <a:r>
              <a:rPr lang="en-US" sz="3200" dirty="0"/>
              <a:t>6 And he opened his mouth in blasphemy against God, to blaspheme his name, and his tabernacle, and them that dwell in heaven.</a:t>
            </a:r>
          </a:p>
        </p:txBody>
      </p:sp>
      <p:pic>
        <p:nvPicPr>
          <p:cNvPr id="10244" name="Picture 4" descr="Traditional Reverences Offered to the Office of the Vicar of Christ (The  Pope) ~ Liturgical Arts Journal">
            <a:extLst>
              <a:ext uri="{FF2B5EF4-FFF2-40B4-BE49-F238E27FC236}">
                <a16:creationId xmlns:a16="http://schemas.microsoft.com/office/drawing/2014/main" id="{057220AE-A640-688B-6A2E-00010D50A09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560" t="12714" r="30971" b="9588"/>
          <a:stretch/>
        </p:blipFill>
        <p:spPr bwMode="auto">
          <a:xfrm>
            <a:off x="5912770" y="1530586"/>
            <a:ext cx="5126972" cy="4445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803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2800" b="1" u="sng" dirty="0"/>
              <a:t>a </a:t>
            </a:r>
            <a:r>
              <a:rPr lang="en-US" sz="4800" b="1" u="sng" dirty="0"/>
              <a:t>review:  </a:t>
            </a:r>
            <a:r>
              <a:rPr lang="en-US" sz="4800" u="sng" dirty="0"/>
              <a:t>REVELATION 13:7-18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985331" y="1654502"/>
            <a:ext cx="4671985" cy="4197658"/>
          </a:xfrm>
          <a:solidFill>
            <a:schemeClr val="accent2">
              <a:lumMod val="60000"/>
              <a:lumOff val="40000"/>
            </a:schemeClr>
          </a:solidFill>
        </p:spPr>
        <p:txBody>
          <a:bodyPr>
            <a:noAutofit/>
          </a:bodyPr>
          <a:lstStyle/>
          <a:p>
            <a:r>
              <a:rPr lang="en-US" sz="3200" dirty="0"/>
              <a:t>7 And it was given unto him to make war with the saints, and to overcome them: and power was given him over all kindreds, and tongues, and nations.</a:t>
            </a:r>
          </a:p>
        </p:txBody>
      </p:sp>
      <p:pic>
        <p:nvPicPr>
          <p:cNvPr id="11268" name="Picture 4" descr="History Crash Course #48: The Inquisition - Aish.com">
            <a:extLst>
              <a:ext uri="{FF2B5EF4-FFF2-40B4-BE49-F238E27FC236}">
                <a16:creationId xmlns:a16="http://schemas.microsoft.com/office/drawing/2014/main" id="{7CA14564-38E3-8E28-5D31-8C9E6502B24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796" r="22847"/>
          <a:stretch/>
        </p:blipFill>
        <p:spPr bwMode="auto">
          <a:xfrm>
            <a:off x="5836777" y="1654502"/>
            <a:ext cx="5469309" cy="4197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562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2800" b="1" u="sng" dirty="0"/>
              <a:t>a </a:t>
            </a:r>
            <a:r>
              <a:rPr lang="en-US" sz="4800" b="1" u="sng" dirty="0"/>
              <a:t>review:  </a:t>
            </a:r>
            <a:r>
              <a:rPr lang="en-US" sz="4800" u="sng" dirty="0"/>
              <a:t>REVELATION 13:8-18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780233" y="1497380"/>
            <a:ext cx="4526706" cy="4877783"/>
          </a:xfrm>
          <a:solidFill>
            <a:schemeClr val="accent2">
              <a:lumMod val="60000"/>
              <a:lumOff val="40000"/>
            </a:schemeClr>
          </a:solidFill>
        </p:spPr>
        <p:txBody>
          <a:bodyPr>
            <a:noAutofit/>
          </a:bodyPr>
          <a:lstStyle/>
          <a:p>
            <a:r>
              <a:rPr lang="en-US" sz="3200" dirty="0"/>
              <a:t>8 And all that dwell upon the earth shall worship him, whose names are not written in the book of life of the Lamb slain from the foundation of the world.</a:t>
            </a:r>
          </a:p>
        </p:txBody>
      </p:sp>
      <p:pic>
        <p:nvPicPr>
          <p:cNvPr id="13314" name="Picture 2" descr="Trenton Monitor">
            <a:extLst>
              <a:ext uri="{FF2B5EF4-FFF2-40B4-BE49-F238E27FC236}">
                <a16:creationId xmlns:a16="http://schemas.microsoft.com/office/drawing/2014/main" id="{64A51C0A-0EDD-C080-334C-564A812419B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042" r="10861"/>
          <a:stretch/>
        </p:blipFill>
        <p:spPr bwMode="auto">
          <a:xfrm>
            <a:off x="5477854" y="1497380"/>
            <a:ext cx="5933913" cy="4877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413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A8B09-D619-CD66-1B3F-C7FC907A0FEF}"/>
              </a:ext>
            </a:extLst>
          </p:cNvPr>
          <p:cNvSpPr>
            <a:spLocks noGrp="1"/>
          </p:cNvSpPr>
          <p:nvPr>
            <p:ph type="title"/>
          </p:nvPr>
        </p:nvSpPr>
        <p:spPr/>
        <p:txBody>
          <a:bodyPr>
            <a:normAutofit fontScale="90000"/>
          </a:bodyPr>
          <a:lstStyle/>
          <a:p>
            <a:r>
              <a:rPr lang="en-US" b="1" i="0" baseline="30000" dirty="0">
                <a:solidFill>
                  <a:srgbClr val="000000"/>
                </a:solidFill>
                <a:effectLst/>
                <a:highlight>
                  <a:srgbClr val="FFFFFF"/>
                </a:highlight>
                <a:latin typeface="system-ui"/>
              </a:rPr>
              <a:t>17 </a:t>
            </a:r>
            <a:r>
              <a:rPr lang="en-US" b="0" i="0" dirty="0">
                <a:solidFill>
                  <a:srgbClr val="000000"/>
                </a:solidFill>
                <a:effectLst/>
                <a:highlight>
                  <a:srgbClr val="FFFFFF"/>
                </a:highlight>
                <a:latin typeface="system-ui"/>
              </a:rPr>
              <a:t>Sanctify them through thy truth: thy word is truth.</a:t>
            </a:r>
            <a:endParaRPr lang="en-US" dirty="0"/>
          </a:p>
        </p:txBody>
      </p:sp>
      <p:sp>
        <p:nvSpPr>
          <p:cNvPr id="3" name="Text Placeholder 2">
            <a:extLst>
              <a:ext uri="{FF2B5EF4-FFF2-40B4-BE49-F238E27FC236}">
                <a16:creationId xmlns:a16="http://schemas.microsoft.com/office/drawing/2014/main" id="{2AB1B94B-84F8-E486-DB44-2937302AE4F7}"/>
              </a:ext>
            </a:extLst>
          </p:cNvPr>
          <p:cNvSpPr>
            <a:spLocks noGrp="1"/>
          </p:cNvSpPr>
          <p:nvPr>
            <p:ph type="body" idx="1"/>
          </p:nvPr>
        </p:nvSpPr>
        <p:spPr>
          <a:xfrm>
            <a:off x="1629156" y="4682062"/>
            <a:ext cx="8939784" cy="728924"/>
          </a:xfrm>
        </p:spPr>
        <p:txBody>
          <a:bodyPr>
            <a:normAutofit fontScale="92500" lnSpcReduction="20000"/>
          </a:bodyPr>
          <a:lstStyle/>
          <a:p>
            <a:r>
              <a:rPr lang="en-US" sz="4400" b="1" dirty="0">
                <a:latin typeface="+mj-lt"/>
              </a:rPr>
              <a:t>Memory Text: John 17:17</a:t>
            </a:r>
          </a:p>
        </p:txBody>
      </p:sp>
    </p:spTree>
    <p:extLst>
      <p:ext uri="{BB962C8B-B14F-4D97-AF65-F5344CB8AC3E}">
        <p14:creationId xmlns:p14="http://schemas.microsoft.com/office/powerpoint/2010/main" val="2187745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2800" b="1" u="sng" dirty="0"/>
              <a:t>a </a:t>
            </a:r>
            <a:r>
              <a:rPr lang="en-US" sz="4800" b="1" u="sng" dirty="0"/>
              <a:t>review:  </a:t>
            </a:r>
            <a:r>
              <a:rPr lang="en-US" sz="4800" u="sng" dirty="0"/>
              <a:t>REVELATION 13:9-18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2331577" y="1991327"/>
            <a:ext cx="3419743" cy="3748088"/>
          </a:xfrm>
          <a:solidFill>
            <a:schemeClr val="accent2">
              <a:lumMod val="60000"/>
              <a:lumOff val="40000"/>
            </a:schemeClr>
          </a:solidFill>
        </p:spPr>
        <p:txBody>
          <a:bodyPr>
            <a:noAutofit/>
          </a:bodyPr>
          <a:lstStyle/>
          <a:p>
            <a:r>
              <a:rPr lang="en-US" sz="4800" dirty="0"/>
              <a:t>9 If any man have an ear, let him hear</a:t>
            </a:r>
            <a:r>
              <a:rPr lang="en-US" sz="5400" dirty="0"/>
              <a:t>.</a:t>
            </a:r>
          </a:p>
        </p:txBody>
      </p:sp>
      <p:pic>
        <p:nvPicPr>
          <p:cNvPr id="14338" name="Picture 2" descr="3 Pcs Caution Watch Your Step Sign Safety Double Sided Floor Sign Heavy  Duty Plastic Warning Caution Sign for Home Yard Outdoor Wet Floor Step, 24  x ...">
            <a:extLst>
              <a:ext uri="{FF2B5EF4-FFF2-40B4-BE49-F238E27FC236}">
                <a16:creationId xmlns:a16="http://schemas.microsoft.com/office/drawing/2014/main" id="{88D71AEB-21AF-4FB6-2548-50BB2A2AB3F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19119" y="2103438"/>
            <a:ext cx="3748087" cy="3748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629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68BE5-CC95-056B-3D6D-B056D8B1A21E}"/>
              </a:ext>
            </a:extLst>
          </p:cNvPr>
          <p:cNvSpPr>
            <a:spLocks noGrp="1"/>
          </p:cNvSpPr>
          <p:nvPr>
            <p:ph type="title"/>
          </p:nvPr>
        </p:nvSpPr>
        <p:spPr/>
        <p:txBody>
          <a:bodyPr/>
          <a:lstStyle/>
          <a:p>
            <a:pPr algn="ctr"/>
            <a:r>
              <a:rPr lang="en-US" dirty="0"/>
              <a:t>The Great Controversy p.573</a:t>
            </a:r>
          </a:p>
        </p:txBody>
      </p:sp>
      <p:sp>
        <p:nvSpPr>
          <p:cNvPr id="3" name="Content Placeholder 2">
            <a:extLst>
              <a:ext uri="{FF2B5EF4-FFF2-40B4-BE49-F238E27FC236}">
                <a16:creationId xmlns:a16="http://schemas.microsoft.com/office/drawing/2014/main" id="{B77234C8-7FB9-7824-F5B2-F4E5ACC4CC91}"/>
              </a:ext>
            </a:extLst>
          </p:cNvPr>
          <p:cNvSpPr>
            <a:spLocks noGrp="1"/>
          </p:cNvSpPr>
          <p:nvPr>
            <p:ph idx="1"/>
          </p:nvPr>
        </p:nvSpPr>
        <p:spPr>
          <a:xfrm>
            <a:off x="290557" y="205099"/>
            <a:ext cx="7725398" cy="6417891"/>
          </a:xfrm>
        </p:spPr>
        <p:txBody>
          <a:bodyPr>
            <a:normAutofit fontScale="92500"/>
          </a:bodyPr>
          <a:lstStyle/>
          <a:p>
            <a:pPr marL="0" indent="0">
              <a:buNone/>
            </a:pPr>
            <a:r>
              <a:rPr lang="en-US" sz="3600" dirty="0"/>
              <a:t>If the reader would understand the agencies to be employed in the soon-coming contest, he has but to trace the record of the means which Rome employed for the same object in ages past. If he would know how papists and Protestants united will deal with those who reject their dogmas, let him see the spirit which Rome manifested toward the Sabbath and its defenders. </a:t>
            </a:r>
          </a:p>
        </p:txBody>
      </p:sp>
      <p:sp>
        <p:nvSpPr>
          <p:cNvPr id="4" name="Text Placeholder 3">
            <a:extLst>
              <a:ext uri="{FF2B5EF4-FFF2-40B4-BE49-F238E27FC236}">
                <a16:creationId xmlns:a16="http://schemas.microsoft.com/office/drawing/2014/main" id="{0F422B82-1FBD-3364-D8AC-390F60BFEDE4}"/>
              </a:ext>
            </a:extLst>
          </p:cNvPr>
          <p:cNvSpPr>
            <a:spLocks noGrp="1"/>
          </p:cNvSpPr>
          <p:nvPr>
            <p:ph type="body" sz="half" idx="2"/>
          </p:nvPr>
        </p:nvSpPr>
        <p:spPr/>
        <p:txBody>
          <a:bodyPr/>
          <a:lstStyle/>
          <a:p>
            <a:endParaRPr lang="en-US" dirty="0"/>
          </a:p>
        </p:txBody>
      </p:sp>
      <p:pic>
        <p:nvPicPr>
          <p:cNvPr id="15362" name="Picture 2" descr="Persecution Of Waldenses by Granger">
            <a:extLst>
              <a:ext uri="{FF2B5EF4-FFF2-40B4-BE49-F238E27FC236}">
                <a16:creationId xmlns:a16="http://schemas.microsoft.com/office/drawing/2014/main" id="{1A02FDA7-B01C-5DE9-96C5-F57EEE1D79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10" t="4301" r="40668" b="9889"/>
          <a:stretch/>
        </p:blipFill>
        <p:spPr bwMode="auto">
          <a:xfrm>
            <a:off x="8244564" y="2253312"/>
            <a:ext cx="3589234" cy="4043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428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68BE5-CC95-056B-3D6D-B056D8B1A21E}"/>
              </a:ext>
            </a:extLst>
          </p:cNvPr>
          <p:cNvSpPr>
            <a:spLocks noGrp="1"/>
          </p:cNvSpPr>
          <p:nvPr>
            <p:ph type="title"/>
          </p:nvPr>
        </p:nvSpPr>
        <p:spPr/>
        <p:txBody>
          <a:bodyPr/>
          <a:lstStyle/>
          <a:p>
            <a:pPr algn="ctr"/>
            <a:r>
              <a:rPr lang="en-US" dirty="0"/>
              <a:t>The Great Controversy p.578</a:t>
            </a:r>
          </a:p>
        </p:txBody>
      </p:sp>
      <p:sp>
        <p:nvSpPr>
          <p:cNvPr id="3" name="Content Placeholder 2">
            <a:extLst>
              <a:ext uri="{FF2B5EF4-FFF2-40B4-BE49-F238E27FC236}">
                <a16:creationId xmlns:a16="http://schemas.microsoft.com/office/drawing/2014/main" id="{B77234C8-7FB9-7824-F5B2-F4E5ACC4CC91}"/>
              </a:ext>
            </a:extLst>
          </p:cNvPr>
          <p:cNvSpPr>
            <a:spLocks noGrp="1"/>
          </p:cNvSpPr>
          <p:nvPr>
            <p:ph idx="1"/>
          </p:nvPr>
        </p:nvSpPr>
        <p:spPr>
          <a:xfrm>
            <a:off x="290557" y="205099"/>
            <a:ext cx="7725398" cy="6417891"/>
          </a:xfrm>
        </p:spPr>
        <p:txBody>
          <a:bodyPr>
            <a:normAutofit lnSpcReduction="10000"/>
          </a:bodyPr>
          <a:lstStyle/>
          <a:p>
            <a:pPr marL="0" indent="0">
              <a:buNone/>
            </a:pPr>
            <a:r>
              <a:rPr lang="en-US" sz="3600" dirty="0"/>
              <a:t>These records of the past clearly reveal the enmity of Rome toward the true Sabbath and its defenders, and the means which she employs to honor the institution of her creating. The word of God teaches that these scenes are to be repeated as Roman Catholics and Protestants shall unite for the exaltation of the Sunday. </a:t>
            </a:r>
          </a:p>
        </p:txBody>
      </p:sp>
      <p:sp>
        <p:nvSpPr>
          <p:cNvPr id="4" name="Text Placeholder 3">
            <a:extLst>
              <a:ext uri="{FF2B5EF4-FFF2-40B4-BE49-F238E27FC236}">
                <a16:creationId xmlns:a16="http://schemas.microsoft.com/office/drawing/2014/main" id="{0F422B82-1FBD-3364-D8AC-390F60BFEDE4}"/>
              </a:ext>
            </a:extLst>
          </p:cNvPr>
          <p:cNvSpPr>
            <a:spLocks noGrp="1"/>
          </p:cNvSpPr>
          <p:nvPr>
            <p:ph type="body" sz="half" idx="2"/>
          </p:nvPr>
        </p:nvSpPr>
        <p:spPr/>
        <p:txBody>
          <a:bodyPr/>
          <a:lstStyle/>
          <a:p>
            <a:endParaRPr lang="en-US" dirty="0"/>
          </a:p>
        </p:txBody>
      </p:sp>
      <p:pic>
        <p:nvPicPr>
          <p:cNvPr id="16386" name="Picture 2" descr="The Catholic Church's Persecution of the Waldenses">
            <a:extLst>
              <a:ext uri="{FF2B5EF4-FFF2-40B4-BE49-F238E27FC236}">
                <a16:creationId xmlns:a16="http://schemas.microsoft.com/office/drawing/2014/main" id="{F717D8A8-9BC7-DC49-978E-A466AA2CBC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59" r="25337"/>
          <a:stretch/>
        </p:blipFill>
        <p:spPr bwMode="auto">
          <a:xfrm>
            <a:off x="8204417" y="2420288"/>
            <a:ext cx="3669527" cy="360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4462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13:10-18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733514" y="1598222"/>
            <a:ext cx="4663440" cy="4426564"/>
          </a:xfrm>
          <a:noFill/>
        </p:spPr>
        <p:txBody>
          <a:bodyPr>
            <a:noAutofit/>
          </a:bodyPr>
          <a:lstStyle/>
          <a:p>
            <a:r>
              <a:rPr lang="en-US" sz="3200" dirty="0"/>
              <a:t>10 He that leadeth into captivity shall go into captivity: he that </a:t>
            </a:r>
            <a:r>
              <a:rPr lang="en-US" sz="3200" dirty="0" err="1"/>
              <a:t>killeth</a:t>
            </a:r>
            <a:r>
              <a:rPr lang="en-US" sz="3200" dirty="0"/>
              <a:t> with the sword must be killed with the sword. Here is the patience and the faith of the saints.</a:t>
            </a:r>
          </a:p>
        </p:txBody>
      </p:sp>
      <p:sp>
        <p:nvSpPr>
          <p:cNvPr id="4" name="Content Placeholder 3">
            <a:extLst>
              <a:ext uri="{FF2B5EF4-FFF2-40B4-BE49-F238E27FC236}">
                <a16:creationId xmlns:a16="http://schemas.microsoft.com/office/drawing/2014/main" id="{5F0CCA29-029A-BEBE-2158-EFDA46A07FCF}"/>
              </a:ext>
            </a:extLst>
          </p:cNvPr>
          <p:cNvSpPr>
            <a:spLocks noGrp="1"/>
          </p:cNvSpPr>
          <p:nvPr>
            <p:ph sz="half" idx="2"/>
          </p:nvPr>
        </p:nvSpPr>
        <p:spPr>
          <a:xfrm>
            <a:off x="5614587" y="1598223"/>
            <a:ext cx="5922235" cy="4617183"/>
          </a:xfrm>
          <a:solidFill>
            <a:schemeClr val="accent2">
              <a:lumMod val="60000"/>
              <a:lumOff val="40000"/>
            </a:schemeClr>
          </a:solidFill>
          <a:ln>
            <a:noFill/>
          </a:ln>
        </p:spPr>
        <p:txBody>
          <a:bodyPr>
            <a:normAutofit fontScale="92500" lnSpcReduction="10000"/>
          </a:bodyPr>
          <a:lstStyle/>
          <a:p>
            <a:pPr marL="0" indent="0">
              <a:buNone/>
            </a:pPr>
            <a:r>
              <a:rPr lang="en-US" sz="2800" b="1" dirty="0"/>
              <a:t>PATIENCE:   </a:t>
            </a:r>
            <a:r>
              <a:rPr lang="en-US" sz="2800" i="1" dirty="0" err="1"/>
              <a:t>hupomone</a:t>
            </a:r>
            <a:r>
              <a:rPr lang="en-US" sz="2800" dirty="0"/>
              <a:t> in Greek, may be read “</a:t>
            </a:r>
            <a:r>
              <a:rPr lang="en-US" sz="2800" b="1" dirty="0"/>
              <a:t>perseverance</a:t>
            </a:r>
            <a:r>
              <a:rPr lang="en-US" sz="2800" dirty="0"/>
              <a:t>,” “</a:t>
            </a:r>
            <a:r>
              <a:rPr lang="en-US" sz="2800" b="1" dirty="0"/>
              <a:t>fortitude</a:t>
            </a:r>
            <a:r>
              <a:rPr lang="en-US" sz="2800" dirty="0"/>
              <a:t>,” “</a:t>
            </a:r>
            <a:r>
              <a:rPr lang="en-US" sz="2800" b="1" dirty="0"/>
              <a:t>steadfast</a:t>
            </a:r>
            <a:r>
              <a:rPr lang="en-US" sz="2800" dirty="0"/>
              <a:t> </a:t>
            </a:r>
            <a:r>
              <a:rPr lang="en-US" sz="2800" b="1" dirty="0"/>
              <a:t>endurance</a:t>
            </a:r>
            <a:r>
              <a:rPr lang="en-US" sz="2800" dirty="0"/>
              <a:t>.” </a:t>
            </a:r>
            <a:r>
              <a:rPr lang="en-US" sz="2800" i="1" dirty="0" err="1"/>
              <a:t>Hupomone</a:t>
            </a:r>
            <a:r>
              <a:rPr lang="en-US" sz="2800" dirty="0"/>
              <a:t> is from </a:t>
            </a:r>
            <a:r>
              <a:rPr lang="en-US" sz="2800" i="1" dirty="0" err="1"/>
              <a:t>hupo</a:t>
            </a:r>
            <a:r>
              <a:rPr lang="en-US" sz="2800" dirty="0"/>
              <a:t>, “under,” and </a:t>
            </a:r>
            <a:r>
              <a:rPr lang="en-US" sz="2800" i="1" dirty="0"/>
              <a:t>mend</a:t>
            </a:r>
            <a:r>
              <a:rPr lang="en-US" sz="2800" dirty="0"/>
              <a:t>, “to remain.” The Greek word implies more than a passive resignation; it denotes an active endurance . During the warfare of the beast the saints steadfastly endure.</a:t>
            </a:r>
          </a:p>
        </p:txBody>
      </p:sp>
    </p:spTree>
    <p:extLst>
      <p:ext uri="{BB962C8B-B14F-4D97-AF65-F5344CB8AC3E}">
        <p14:creationId xmlns:p14="http://schemas.microsoft.com/office/powerpoint/2010/main" val="2133599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ow Many Patriarchs Are There in The Bible? – Verse And Prayers">
            <a:extLst>
              <a:ext uri="{FF2B5EF4-FFF2-40B4-BE49-F238E27FC236}">
                <a16:creationId xmlns:a16="http://schemas.microsoft.com/office/drawing/2014/main" id="{EC3B8B32-2A86-48CD-BAD8-BFAB6FBDB8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0"/>
            <a:ext cx="12001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253EF95-9893-7D9B-2F18-09485A5D7804}"/>
              </a:ext>
            </a:extLst>
          </p:cNvPr>
          <p:cNvSpPr txBox="1"/>
          <p:nvPr/>
        </p:nvSpPr>
        <p:spPr>
          <a:xfrm>
            <a:off x="398804" y="4683096"/>
            <a:ext cx="11434273" cy="2062103"/>
          </a:xfrm>
          <a:prstGeom prst="rect">
            <a:avLst/>
          </a:prstGeom>
          <a:solidFill>
            <a:schemeClr val="accent2">
              <a:lumMod val="60000"/>
              <a:lumOff val="40000"/>
            </a:schemeClr>
          </a:solidFill>
        </p:spPr>
        <p:txBody>
          <a:bodyPr wrap="square" rtlCol="0">
            <a:spAutoFit/>
          </a:bodyPr>
          <a:lstStyle/>
          <a:p>
            <a:r>
              <a:rPr lang="en-US" sz="3200" dirty="0"/>
              <a:t>Therefore seeing we also are compassed about with so great a cloud of witnesses, let us lay aside every weight, and the sin which doth so easily beset us, and let us run with patience the race that is set before us,   (Heb. 12:1)</a:t>
            </a:r>
          </a:p>
        </p:txBody>
      </p:sp>
    </p:spTree>
    <p:extLst>
      <p:ext uri="{BB962C8B-B14F-4D97-AF65-F5344CB8AC3E}">
        <p14:creationId xmlns:p14="http://schemas.microsoft.com/office/powerpoint/2010/main" val="2287988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13:11-18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567180" y="1442300"/>
            <a:ext cx="3665455" cy="4773105"/>
          </a:xfrm>
          <a:noFill/>
        </p:spPr>
        <p:txBody>
          <a:bodyPr>
            <a:noAutofit/>
          </a:bodyPr>
          <a:lstStyle/>
          <a:p>
            <a:r>
              <a:rPr lang="en-US" sz="3200" dirty="0"/>
              <a:t>11 And I beheld another beast coming up out of the earth; and he had two horns like a lamb, and he </a:t>
            </a:r>
            <a:r>
              <a:rPr lang="en-US" sz="3200" dirty="0" err="1"/>
              <a:t>spake</a:t>
            </a:r>
            <a:r>
              <a:rPr lang="en-US" sz="3200" dirty="0"/>
              <a:t> as a dragon.</a:t>
            </a:r>
          </a:p>
        </p:txBody>
      </p:sp>
      <p:sp>
        <p:nvSpPr>
          <p:cNvPr id="5" name="Content Placeholder 3">
            <a:extLst>
              <a:ext uri="{FF2B5EF4-FFF2-40B4-BE49-F238E27FC236}">
                <a16:creationId xmlns:a16="http://schemas.microsoft.com/office/drawing/2014/main" id="{C11901D2-600B-7141-DBD9-BFADEE7E064A}"/>
              </a:ext>
            </a:extLst>
          </p:cNvPr>
          <p:cNvSpPr txBox="1">
            <a:spLocks/>
          </p:cNvSpPr>
          <p:nvPr/>
        </p:nvSpPr>
        <p:spPr>
          <a:xfrm>
            <a:off x="4317476" y="1442301"/>
            <a:ext cx="7136091" cy="4667942"/>
          </a:xfrm>
          <a:prstGeom prst="rect">
            <a:avLst/>
          </a:prstGeom>
          <a:solidFill>
            <a:schemeClr val="accent2">
              <a:lumMod val="60000"/>
              <a:lumOff val="40000"/>
            </a:schemeClr>
          </a:solidFill>
        </p:spPr>
        <p:txBody>
          <a:bodyPr vert="horz" lIns="91440" tIns="45720" rIns="91440" bIns="45720" rtlCol="0">
            <a:normAutofit fontScale="92500" lnSpcReduction="20000"/>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Font typeface="Garamond" pitchFamily="18" charset="0"/>
              <a:buNone/>
            </a:pPr>
            <a:r>
              <a:rPr lang="en-US" sz="3600" u="sng" dirty="0"/>
              <a:t>Revelation’s symbology</a:t>
            </a:r>
            <a:r>
              <a:rPr lang="en-US" sz="3600" dirty="0"/>
              <a:t>:  </a:t>
            </a:r>
          </a:p>
          <a:p>
            <a:r>
              <a:rPr lang="en-US" sz="2800" dirty="0"/>
              <a:t>Earth—Sparsely populated territory</a:t>
            </a:r>
          </a:p>
          <a:p>
            <a:r>
              <a:rPr lang="en-US" sz="2800" dirty="0"/>
              <a:t>Lamb—Youthfulness, peaceful intent</a:t>
            </a:r>
          </a:p>
          <a:p>
            <a:r>
              <a:rPr lang="en-US" sz="2800" dirty="0"/>
              <a:t>Horns—Two notable features of the American system of government, civil and religious liberty, are guaranteed in the Constitution of the United States. Civil liberty found its expression in a republican form of government and religious liberty in Protestantism.</a:t>
            </a:r>
          </a:p>
        </p:txBody>
      </p:sp>
    </p:spTree>
    <p:extLst>
      <p:ext uri="{BB962C8B-B14F-4D97-AF65-F5344CB8AC3E}">
        <p14:creationId xmlns:p14="http://schemas.microsoft.com/office/powerpoint/2010/main" val="741308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13:11-18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066800" y="1683679"/>
            <a:ext cx="3958127" cy="4426564"/>
          </a:xfrm>
          <a:noFill/>
        </p:spPr>
        <p:txBody>
          <a:bodyPr>
            <a:noAutofit/>
          </a:bodyPr>
          <a:lstStyle/>
          <a:p>
            <a:r>
              <a:rPr lang="en-US" sz="3200" dirty="0"/>
              <a:t>11 And I beheld another beast coming up out of the earth; and he had two horns like a lamb, and he </a:t>
            </a:r>
            <a:r>
              <a:rPr lang="en-US" sz="3200" dirty="0" err="1"/>
              <a:t>spake</a:t>
            </a:r>
            <a:r>
              <a:rPr lang="en-US" sz="3200" dirty="0"/>
              <a:t> as a dragon.</a:t>
            </a:r>
          </a:p>
        </p:txBody>
      </p:sp>
      <p:pic>
        <p:nvPicPr>
          <p:cNvPr id="18434" name="Picture 2" descr="Prophecy Lesson 11 America Is A Beast">
            <a:extLst>
              <a:ext uri="{FF2B5EF4-FFF2-40B4-BE49-F238E27FC236}">
                <a16:creationId xmlns:a16="http://schemas.microsoft.com/office/drawing/2014/main" id="{AE424F18-E93F-DBC9-C986-3309B0B1EC7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84420" y="1593130"/>
            <a:ext cx="5920655" cy="4434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951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13:11-18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985929" y="1343241"/>
            <a:ext cx="9825071" cy="4667942"/>
          </a:xfrm>
          <a:noFill/>
        </p:spPr>
        <p:txBody>
          <a:bodyPr>
            <a:noAutofit/>
          </a:bodyPr>
          <a:lstStyle/>
          <a:p>
            <a:pPr marL="0" indent="0">
              <a:buNone/>
            </a:pPr>
            <a:r>
              <a:rPr lang="en-US" sz="2400" dirty="0"/>
              <a:t>There is a striking contradiction between the appearance and actions of the beast. In appearance it is gentle and apparently harmless, but in action it is persecuting and cruel, as vs. 12-18 reveal. When the prophecy is applied to the United States it is immediately apparent that fulfillment of the prediction is future. The United States today continues to largely maintain the principles of freedom guaranteed in the Constitution. The manner in which a change in policy will be brought about is outlined in the present prophecy. The change comes in connection with the final crisis immediately preceding the time when “the kingdoms of this world . . . become the kingdoms of our Lord, and of his Christ”. </a:t>
            </a:r>
          </a:p>
        </p:txBody>
      </p:sp>
      <p:pic>
        <p:nvPicPr>
          <p:cNvPr id="19458" name="Picture 2" descr="United States in Prophecy">
            <a:extLst>
              <a:ext uri="{FF2B5EF4-FFF2-40B4-BE49-F238E27FC236}">
                <a16:creationId xmlns:a16="http://schemas.microsoft.com/office/drawing/2014/main" id="{A098DC3D-D67B-0F67-050C-1CAC2BC8C0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400" t="-3800" r="43400" b="-1"/>
          <a:stretch/>
        </p:blipFill>
        <p:spPr bwMode="auto">
          <a:xfrm>
            <a:off x="381000" y="1460919"/>
            <a:ext cx="1417320" cy="3954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005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13:12-18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567180" y="1442300"/>
            <a:ext cx="5220878" cy="4773105"/>
          </a:xfrm>
          <a:noFill/>
        </p:spPr>
        <p:txBody>
          <a:bodyPr>
            <a:noAutofit/>
          </a:bodyPr>
          <a:lstStyle/>
          <a:p>
            <a:r>
              <a:rPr lang="en-US" sz="3200" dirty="0"/>
              <a:t>12 And he </a:t>
            </a:r>
            <a:r>
              <a:rPr lang="en-US" sz="3200" dirty="0" err="1"/>
              <a:t>exerciseth</a:t>
            </a:r>
            <a:r>
              <a:rPr lang="en-US" sz="3200" dirty="0"/>
              <a:t> all the power of the first beast before him, and </a:t>
            </a:r>
            <a:r>
              <a:rPr lang="en-US" sz="3200" dirty="0" err="1"/>
              <a:t>causeth</a:t>
            </a:r>
            <a:r>
              <a:rPr lang="en-US" sz="3200" dirty="0"/>
              <a:t> the earth and them which dwell therein to worship the first beast, whose deadly wound was healed.</a:t>
            </a:r>
          </a:p>
        </p:txBody>
      </p:sp>
      <p:sp>
        <p:nvSpPr>
          <p:cNvPr id="5" name="Content Placeholder 3">
            <a:extLst>
              <a:ext uri="{FF2B5EF4-FFF2-40B4-BE49-F238E27FC236}">
                <a16:creationId xmlns:a16="http://schemas.microsoft.com/office/drawing/2014/main" id="{C11901D2-600B-7141-DBD9-BFADEE7E064A}"/>
              </a:ext>
            </a:extLst>
          </p:cNvPr>
          <p:cNvSpPr txBox="1">
            <a:spLocks/>
          </p:cNvSpPr>
          <p:nvPr/>
        </p:nvSpPr>
        <p:spPr>
          <a:xfrm>
            <a:off x="5788058" y="1442300"/>
            <a:ext cx="5665509" cy="4928019"/>
          </a:xfrm>
          <a:prstGeom prst="rect">
            <a:avLst/>
          </a:prstGeom>
          <a:solidFill>
            <a:schemeClr val="accent2">
              <a:lumMod val="60000"/>
              <a:lumOff val="40000"/>
            </a:schemeClr>
          </a:solidFill>
        </p:spPr>
        <p:txBody>
          <a:bodyPr vert="horz" lIns="91440" tIns="45720" rIns="91440" bIns="45720" rtlCol="0">
            <a:normAutofit fontScale="92500"/>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Font typeface="Garamond" pitchFamily="18" charset="0"/>
              <a:buNone/>
            </a:pPr>
            <a:r>
              <a:rPr lang="en-US" sz="2400" dirty="0"/>
              <a:t>During the height of its power the first beast, the papacy, exercised widespread authority in both religious and political matters. For the second beast to exercise ALL the authority of the first beast, it will have to enter the field of religion, and seek to dominate religious worship. For the United States to take this step will mean a complete reversal of its present policy of granting full freedom of religion to its citizens. Such a step is here predicted.  </a:t>
            </a:r>
          </a:p>
        </p:txBody>
      </p:sp>
    </p:spTree>
    <p:extLst>
      <p:ext uri="{BB962C8B-B14F-4D97-AF65-F5344CB8AC3E}">
        <p14:creationId xmlns:p14="http://schemas.microsoft.com/office/powerpoint/2010/main" val="3032638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13:13-18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944880" y="1442300"/>
            <a:ext cx="4457700" cy="4773105"/>
          </a:xfrm>
          <a:noFill/>
        </p:spPr>
        <p:txBody>
          <a:bodyPr>
            <a:noAutofit/>
          </a:bodyPr>
          <a:lstStyle/>
          <a:p>
            <a:r>
              <a:rPr lang="en-US" sz="3200" dirty="0"/>
              <a:t>13 And he doeth great wonders, so that he maketh fire come down from heaven on the earth in the sight of men,</a:t>
            </a:r>
          </a:p>
        </p:txBody>
      </p:sp>
      <p:pic>
        <p:nvPicPr>
          <p:cNvPr id="20484" name="Picture 4" descr="Jesus Never Rained Down Fire ...">
            <a:extLst>
              <a:ext uri="{FF2B5EF4-FFF2-40B4-BE49-F238E27FC236}">
                <a16:creationId xmlns:a16="http://schemas.microsoft.com/office/drawing/2014/main" id="{BB2DEC6B-9E99-8094-5E2F-B492E2A67C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368" r="9194"/>
          <a:stretch/>
        </p:blipFill>
        <p:spPr bwMode="auto">
          <a:xfrm>
            <a:off x="5402580" y="1579286"/>
            <a:ext cx="5821680" cy="4201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727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454058" y="797527"/>
            <a:ext cx="10058400" cy="799707"/>
          </a:xfrm>
        </p:spPr>
        <p:txBody>
          <a:bodyPr>
            <a:normAutofit/>
          </a:bodyPr>
          <a:lstStyle/>
          <a:p>
            <a:r>
              <a:rPr lang="en-US" sz="3200" b="1" u="sng" dirty="0"/>
              <a:t>a review:  </a:t>
            </a:r>
            <a:r>
              <a:rPr lang="en-US" sz="3200" u="sng" dirty="0"/>
              <a:t>REVELATION 13:1-18</a:t>
            </a:r>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066800" y="1734532"/>
            <a:ext cx="5286866" cy="4409859"/>
          </a:xfrm>
          <a:solidFill>
            <a:schemeClr val="accent2">
              <a:lumMod val="60000"/>
              <a:lumOff val="40000"/>
            </a:schemeClr>
          </a:solidFill>
        </p:spPr>
        <p:txBody>
          <a:bodyPr>
            <a:normAutofit lnSpcReduction="10000"/>
          </a:bodyPr>
          <a:lstStyle/>
          <a:p>
            <a:r>
              <a:rPr lang="en-US" sz="3200" dirty="0"/>
              <a:t>13 And I stood upon the sand of the sea, and saw a beast rise up out of the sea, having seven heads and ten horns, and upon his horns ten crowns, and upon his heads the name of blasphemy.</a:t>
            </a:r>
          </a:p>
        </p:txBody>
      </p:sp>
      <p:sp>
        <p:nvSpPr>
          <p:cNvPr id="4" name="Content Placeholder 3">
            <a:extLst>
              <a:ext uri="{FF2B5EF4-FFF2-40B4-BE49-F238E27FC236}">
                <a16:creationId xmlns:a16="http://schemas.microsoft.com/office/drawing/2014/main" id="{E00D097B-4BA7-1A77-E83A-F995DBBA6836}"/>
              </a:ext>
            </a:extLst>
          </p:cNvPr>
          <p:cNvSpPr>
            <a:spLocks noGrp="1"/>
          </p:cNvSpPr>
          <p:nvPr>
            <p:ph sz="half" idx="2"/>
          </p:nvPr>
        </p:nvSpPr>
        <p:spPr>
          <a:xfrm>
            <a:off x="6461760" y="4524866"/>
            <a:ext cx="5048368" cy="1845768"/>
          </a:xfrm>
        </p:spPr>
        <p:txBody>
          <a:bodyPr>
            <a:normAutofit lnSpcReduction="10000"/>
          </a:bodyPr>
          <a:lstStyle/>
          <a:p>
            <a:pPr marL="0" indent="0">
              <a:buNone/>
            </a:pPr>
            <a:r>
              <a:rPr lang="en-US" sz="3200" u="sng" dirty="0"/>
              <a:t>Revelation’s symbology</a:t>
            </a:r>
            <a:r>
              <a:rPr lang="en-US" sz="3200" dirty="0"/>
              <a:t>:  </a:t>
            </a:r>
          </a:p>
          <a:p>
            <a:r>
              <a:rPr lang="en-US" sz="2400" dirty="0"/>
              <a:t>Sea--Peoples/Nations/Tongues</a:t>
            </a:r>
          </a:p>
          <a:p>
            <a:r>
              <a:rPr lang="en-US" sz="2400" dirty="0"/>
              <a:t>Horns—Political Powers</a:t>
            </a:r>
          </a:p>
        </p:txBody>
      </p:sp>
      <p:pic>
        <p:nvPicPr>
          <p:cNvPr id="1026" name="Picture 2" descr="I drew the beast of Revelation 13 (the one acquainted with the 666 and the  Mark of the Beast) on Adobe Photoshop. What are your thoughts on this  prophetic image? : r/Christianity">
            <a:extLst>
              <a:ext uri="{FF2B5EF4-FFF2-40B4-BE49-F238E27FC236}">
                <a16:creationId xmlns:a16="http://schemas.microsoft.com/office/drawing/2014/main" id="{8EE6EF20-03EB-BD4B-654F-E73D6E35AF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59" t="4292" r="18892" b="2023"/>
          <a:stretch/>
        </p:blipFill>
        <p:spPr bwMode="auto">
          <a:xfrm>
            <a:off x="6389703" y="642594"/>
            <a:ext cx="5192481" cy="3744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737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13:14-18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647700" y="1442300"/>
            <a:ext cx="6370320" cy="4773105"/>
          </a:xfrm>
          <a:noFill/>
        </p:spPr>
        <p:txBody>
          <a:bodyPr>
            <a:noAutofit/>
          </a:bodyPr>
          <a:lstStyle/>
          <a:p>
            <a:r>
              <a:rPr lang="en-US" sz="3000" dirty="0"/>
              <a:t>14 And </a:t>
            </a:r>
            <a:r>
              <a:rPr lang="en-US" sz="3000" dirty="0" err="1"/>
              <a:t>deceiveth</a:t>
            </a:r>
            <a:r>
              <a:rPr lang="en-US" sz="3000" dirty="0"/>
              <a:t> them that dwell on the earth by the means of those miracles which he had power to do in the sight of the beast; saying to them that dwell on the earth, that they should make an image to the beast, which had the wound by a sword, and did live.</a:t>
            </a:r>
          </a:p>
        </p:txBody>
      </p:sp>
      <p:pic>
        <p:nvPicPr>
          <p:cNvPr id="21506" name="Picture 2" descr="Wednesday: The Image of the Beast | Sabbath School Net">
            <a:extLst>
              <a:ext uri="{FF2B5EF4-FFF2-40B4-BE49-F238E27FC236}">
                <a16:creationId xmlns:a16="http://schemas.microsoft.com/office/drawing/2014/main" id="{F3FAB91F-C886-7255-22A2-73FF0733D0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000" r="11800"/>
          <a:stretch/>
        </p:blipFill>
        <p:spPr bwMode="auto">
          <a:xfrm>
            <a:off x="7109599" y="1623058"/>
            <a:ext cx="4724261" cy="4554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912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13:15-18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567180" y="1442300"/>
            <a:ext cx="5361180" cy="4773105"/>
          </a:xfrm>
          <a:noFill/>
        </p:spPr>
        <p:txBody>
          <a:bodyPr>
            <a:noAutofit/>
          </a:bodyPr>
          <a:lstStyle/>
          <a:p>
            <a:r>
              <a:rPr lang="en-US" sz="3200" dirty="0"/>
              <a:t>15 And he had power to give life unto the image of the beast, that the image of the beast should both speak, and cause that as many as would not worship the image of the beast should be killed.</a:t>
            </a:r>
          </a:p>
        </p:txBody>
      </p:sp>
      <p:pic>
        <p:nvPicPr>
          <p:cNvPr id="23554" name="Picture 2" descr="Analysis Of Revelation 13: The Beasts From The Sea And">
            <a:extLst>
              <a:ext uri="{FF2B5EF4-FFF2-40B4-BE49-F238E27FC236}">
                <a16:creationId xmlns:a16="http://schemas.microsoft.com/office/drawing/2014/main" id="{3793987F-CD54-AB56-5AD5-C3124BA8A0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7285" y="1579460"/>
            <a:ext cx="5677535" cy="4802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286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13:15-18</a:t>
            </a:r>
            <a:endParaRPr lang="en-US" sz="2800" u="sng" dirty="0"/>
          </a:p>
        </p:txBody>
      </p:sp>
      <p:sp>
        <p:nvSpPr>
          <p:cNvPr id="5" name="Content Placeholder 3">
            <a:extLst>
              <a:ext uri="{FF2B5EF4-FFF2-40B4-BE49-F238E27FC236}">
                <a16:creationId xmlns:a16="http://schemas.microsoft.com/office/drawing/2014/main" id="{C11901D2-600B-7141-DBD9-BFADEE7E064A}"/>
              </a:ext>
            </a:extLst>
          </p:cNvPr>
          <p:cNvSpPr txBox="1">
            <a:spLocks/>
          </p:cNvSpPr>
          <p:nvPr/>
        </p:nvSpPr>
        <p:spPr>
          <a:xfrm>
            <a:off x="7307580" y="1442301"/>
            <a:ext cx="4427219" cy="4928018"/>
          </a:xfrm>
          <a:prstGeom prst="rect">
            <a:avLst/>
          </a:prstGeom>
          <a:solidFill>
            <a:schemeClr val="accent2">
              <a:lumMod val="60000"/>
              <a:lumOff val="40000"/>
            </a:schemeClr>
          </a:solidFill>
        </p:spPr>
        <p:txBody>
          <a:bodyPr vert="horz" lIns="91440" tIns="45720" rIns="91440" bIns="45720" rtlCol="0">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Font typeface="Garamond" pitchFamily="18" charset="0"/>
              <a:buNone/>
            </a:pPr>
            <a:r>
              <a:rPr lang="en-US" sz="2400" dirty="0"/>
              <a:t>This is the story of the ages. Legislation in matters of religion has ever been followed by persecution. In its attempt to make all earth’s inhabitants give allegiance to the first beast the second beast will issue a decree threatening with death all who maintain their loyalty to God.  </a:t>
            </a:r>
          </a:p>
        </p:txBody>
      </p:sp>
      <p:pic>
        <p:nvPicPr>
          <p:cNvPr id="22530" name="Picture 2" descr="Revelation 13:16-18 - &quot;And he causeth all, both small and great, rich and  poor, free and bond, to receive … | Beast of revelation, Book of revelation,  Revelation 13">
            <a:extLst>
              <a:ext uri="{FF2B5EF4-FFF2-40B4-BE49-F238E27FC236}">
                <a16:creationId xmlns:a16="http://schemas.microsoft.com/office/drawing/2014/main" id="{8082C6BF-7B33-C7A2-1A34-7ACAD687C6E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31629" y="1394046"/>
            <a:ext cx="6892131" cy="5044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417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578" name="Picture 2" descr="The Lamb that speaks like a Dragon">
            <a:extLst>
              <a:ext uri="{FF2B5EF4-FFF2-40B4-BE49-F238E27FC236}">
                <a16:creationId xmlns:a16="http://schemas.microsoft.com/office/drawing/2014/main" id="{45204590-52DD-049D-181F-A9A9DC1D3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3367" y="75565"/>
            <a:ext cx="3905553" cy="26050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1BB8085-1FFF-44DD-A144-D794D923CF00}"/>
              </a:ext>
            </a:extLst>
          </p:cNvPr>
          <p:cNvSpPr>
            <a:spLocks noGrp="1"/>
          </p:cNvSpPr>
          <p:nvPr>
            <p:ph type="title"/>
          </p:nvPr>
        </p:nvSpPr>
        <p:spPr>
          <a:xfrm>
            <a:off x="1066800" y="642594"/>
            <a:ext cx="10058400" cy="1371600"/>
          </a:xfrm>
        </p:spPr>
        <p:txBody>
          <a:bodyPr>
            <a:normAutofit/>
          </a:bodyPr>
          <a:lstStyle/>
          <a:p>
            <a:r>
              <a:rPr lang="en-US" dirty="0"/>
              <a:t>The Opposition</a:t>
            </a:r>
          </a:p>
        </p:txBody>
      </p:sp>
      <p:graphicFrame>
        <p:nvGraphicFramePr>
          <p:cNvPr id="5" name="Content Placeholder 2" descr="SmartArt Process Diagram">
            <a:extLst>
              <a:ext uri="{FF2B5EF4-FFF2-40B4-BE49-F238E27FC236}">
                <a16:creationId xmlns:a16="http://schemas.microsoft.com/office/drawing/2014/main" id="{60233515-42BF-4401-AB7F-458C06159D34}"/>
              </a:ext>
            </a:extLst>
          </p:cNvPr>
          <p:cNvGraphicFramePr>
            <a:graphicFrameLocks noGrp="1"/>
          </p:cNvGraphicFramePr>
          <p:nvPr>
            <p:ph idx="1"/>
            <p:extLst>
              <p:ext uri="{D42A27DB-BD31-4B8C-83A1-F6EECF244321}">
                <p14:modId xmlns:p14="http://schemas.microsoft.com/office/powerpoint/2010/main" val="3923531747"/>
              </p:ext>
            </p:extLst>
          </p:nvPr>
        </p:nvGraphicFramePr>
        <p:xfrm>
          <a:off x="635967" y="2362200"/>
          <a:ext cx="11262360" cy="44202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33773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13:16-18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630768" y="1662889"/>
            <a:ext cx="4099560" cy="4539005"/>
          </a:xfrm>
          <a:noFill/>
        </p:spPr>
        <p:txBody>
          <a:bodyPr>
            <a:noAutofit/>
          </a:bodyPr>
          <a:lstStyle/>
          <a:p>
            <a:r>
              <a:rPr lang="en-US" sz="3200" dirty="0"/>
              <a:t>16 And he </a:t>
            </a:r>
            <a:r>
              <a:rPr lang="en-US" sz="3200" dirty="0" err="1"/>
              <a:t>causeth</a:t>
            </a:r>
            <a:r>
              <a:rPr lang="en-US" sz="3200" dirty="0"/>
              <a:t> all, both small and great, rich and poor, free and bond, to receive a mark in their right hand, or in their foreheads:</a:t>
            </a:r>
          </a:p>
        </p:txBody>
      </p:sp>
      <p:pic>
        <p:nvPicPr>
          <p:cNvPr id="25602" name="Picture 2" descr="The Mark of the Beast - 10 Things to Understand from the Bible">
            <a:extLst>
              <a:ext uri="{FF2B5EF4-FFF2-40B4-BE49-F238E27FC236}">
                <a16:creationId xmlns:a16="http://schemas.microsoft.com/office/drawing/2014/main" id="{3DEB7A76-D0A5-4D1D-FD12-4B253670B4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490" t="1718" r="30979"/>
          <a:stretch/>
        </p:blipFill>
        <p:spPr bwMode="auto">
          <a:xfrm rot="1511001">
            <a:off x="8427719" y="1549413"/>
            <a:ext cx="3223260" cy="47929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3CA16C4-1707-7B50-19D4-B15FBF01D2D4}"/>
              </a:ext>
            </a:extLst>
          </p:cNvPr>
          <p:cNvSpPr txBox="1"/>
          <p:nvPr/>
        </p:nvSpPr>
        <p:spPr>
          <a:xfrm>
            <a:off x="8582870" y="4490358"/>
            <a:ext cx="1882140" cy="1077218"/>
          </a:xfrm>
          <a:prstGeom prst="rect">
            <a:avLst/>
          </a:prstGeom>
          <a:noFill/>
        </p:spPr>
        <p:txBody>
          <a:bodyPr wrap="square" rtlCol="0">
            <a:spAutoFit/>
          </a:bodyPr>
          <a:lstStyle/>
          <a:p>
            <a:r>
              <a:rPr lang="en-US" sz="3200" b="1" dirty="0"/>
              <a:t>Actions/Works</a:t>
            </a:r>
          </a:p>
        </p:txBody>
      </p:sp>
      <p:pic>
        <p:nvPicPr>
          <p:cNvPr id="25604" name="Picture 4" descr="Forehead Botox: Everything You Need to Know">
            <a:extLst>
              <a:ext uri="{FF2B5EF4-FFF2-40B4-BE49-F238E27FC236}">
                <a16:creationId xmlns:a16="http://schemas.microsoft.com/office/drawing/2014/main" id="{BB007AE7-4966-C11D-9804-FD217F283D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988" r="15551"/>
          <a:stretch/>
        </p:blipFill>
        <p:spPr bwMode="auto">
          <a:xfrm>
            <a:off x="4991100" y="1442301"/>
            <a:ext cx="3421380" cy="33296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74821DA-5CE6-91EA-D693-CDB8A3087185}"/>
              </a:ext>
            </a:extLst>
          </p:cNvPr>
          <p:cNvSpPr txBox="1"/>
          <p:nvPr/>
        </p:nvSpPr>
        <p:spPr>
          <a:xfrm>
            <a:off x="5999059" y="1938460"/>
            <a:ext cx="1882140" cy="1077218"/>
          </a:xfrm>
          <a:prstGeom prst="rect">
            <a:avLst/>
          </a:prstGeom>
          <a:noFill/>
        </p:spPr>
        <p:txBody>
          <a:bodyPr wrap="square" rtlCol="0">
            <a:spAutoFit/>
          </a:bodyPr>
          <a:lstStyle/>
          <a:p>
            <a:r>
              <a:rPr lang="en-US" sz="3200" b="1" dirty="0"/>
              <a:t>Ideas/ Beliefs</a:t>
            </a:r>
          </a:p>
        </p:txBody>
      </p:sp>
    </p:spTree>
    <p:extLst>
      <p:ext uri="{BB962C8B-B14F-4D97-AF65-F5344CB8AC3E}">
        <p14:creationId xmlns:p14="http://schemas.microsoft.com/office/powerpoint/2010/main" val="398780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fontScale="90000"/>
          </a:bodyPr>
          <a:lstStyle/>
          <a:p>
            <a:pPr algn="ctr"/>
            <a:r>
              <a:rPr lang="en-US" sz="4800" b="1" u="sng" dirty="0"/>
              <a:t>a little context:  </a:t>
            </a:r>
            <a:r>
              <a:rPr lang="en-US" sz="4800" u="sng" dirty="0"/>
              <a:t>REVELATION 13:17-18</a:t>
            </a:r>
            <a:endParaRPr lang="en-US" sz="2800" u="sng" dirty="0"/>
          </a:p>
        </p:txBody>
      </p:sp>
      <p:sp>
        <p:nvSpPr>
          <p:cNvPr id="3" name="Content Placeholder 2">
            <a:extLst>
              <a:ext uri="{FF2B5EF4-FFF2-40B4-BE49-F238E27FC236}">
                <a16:creationId xmlns:a16="http://schemas.microsoft.com/office/drawing/2014/main" id="{5A3D53E8-5DCC-35C9-7D98-67FDFB22C3E0}"/>
              </a:ext>
            </a:extLst>
          </p:cNvPr>
          <p:cNvSpPr>
            <a:spLocks noGrp="1"/>
          </p:cNvSpPr>
          <p:nvPr>
            <p:ph sz="half" idx="1"/>
          </p:nvPr>
        </p:nvSpPr>
        <p:spPr>
          <a:xfrm>
            <a:off x="1066800" y="1676400"/>
            <a:ext cx="4419601" cy="4175760"/>
          </a:xfrm>
        </p:spPr>
        <p:txBody>
          <a:bodyPr>
            <a:normAutofit fontScale="92500"/>
          </a:bodyPr>
          <a:lstStyle/>
          <a:p>
            <a:r>
              <a:rPr lang="en-US" sz="3600" dirty="0"/>
              <a:t>17 And that no man might buy or sell, save he that had the mark, or the name of the beast, or the number of his name.</a:t>
            </a:r>
          </a:p>
        </p:txBody>
      </p:sp>
      <p:pic>
        <p:nvPicPr>
          <p:cNvPr id="26626" name="Picture 2" descr="Vince Stanzione Financial Trading ...">
            <a:extLst>
              <a:ext uri="{FF2B5EF4-FFF2-40B4-BE49-F238E27FC236}">
                <a16:creationId xmlns:a16="http://schemas.microsoft.com/office/drawing/2014/main" id="{6F536B8B-887C-43A2-F5DC-3ED24FEB7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6933" y="1676400"/>
            <a:ext cx="5264467" cy="3943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738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a little context:  </a:t>
            </a:r>
            <a:r>
              <a:rPr lang="en-US" sz="4800" u="sng" dirty="0"/>
              <a:t>REVELATION 13:18</a:t>
            </a:r>
            <a:endParaRPr lang="en-US" sz="2800" u="sng" dirty="0"/>
          </a:p>
        </p:txBody>
      </p:sp>
      <p:sp>
        <p:nvSpPr>
          <p:cNvPr id="3" name="Content Placeholder 2">
            <a:extLst>
              <a:ext uri="{FF2B5EF4-FFF2-40B4-BE49-F238E27FC236}">
                <a16:creationId xmlns:a16="http://schemas.microsoft.com/office/drawing/2014/main" id="{5A3D53E8-5DCC-35C9-7D98-67FDFB22C3E0}"/>
              </a:ext>
            </a:extLst>
          </p:cNvPr>
          <p:cNvSpPr>
            <a:spLocks noGrp="1"/>
          </p:cNvSpPr>
          <p:nvPr>
            <p:ph sz="half" idx="1"/>
          </p:nvPr>
        </p:nvSpPr>
        <p:spPr>
          <a:xfrm>
            <a:off x="830580" y="1442300"/>
            <a:ext cx="4107179" cy="4773105"/>
          </a:xfrm>
        </p:spPr>
        <p:txBody>
          <a:bodyPr>
            <a:normAutofit/>
          </a:bodyPr>
          <a:lstStyle/>
          <a:p>
            <a:r>
              <a:rPr lang="en-US" sz="2800" dirty="0"/>
              <a:t>18 Here is wisdom. Let him that hath understanding count the number of the beast: for it is the number of a man; and his number is Six hundred threescore and six.</a:t>
            </a:r>
          </a:p>
        </p:txBody>
      </p:sp>
      <p:pic>
        <p:nvPicPr>
          <p:cNvPr id="27650" name="Picture 2" descr="What Does 666 Mean? What Is the Mark of the Beast? | Bible Questions">
            <a:extLst>
              <a:ext uri="{FF2B5EF4-FFF2-40B4-BE49-F238E27FC236}">
                <a16:creationId xmlns:a16="http://schemas.microsoft.com/office/drawing/2014/main" id="{2D17507B-121F-FA40-8A61-3727C9D07C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9261" y="1442300"/>
            <a:ext cx="5547359" cy="27736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66D5F14-79E0-887B-C588-386CD8AD7DFB}"/>
              </a:ext>
            </a:extLst>
          </p:cNvPr>
          <p:cNvSpPr txBox="1"/>
          <p:nvPr/>
        </p:nvSpPr>
        <p:spPr>
          <a:xfrm>
            <a:off x="5036821" y="4429340"/>
            <a:ext cx="6324599" cy="1569660"/>
          </a:xfrm>
          <a:prstGeom prst="rect">
            <a:avLst/>
          </a:prstGeom>
          <a:solidFill>
            <a:schemeClr val="accent2">
              <a:lumMod val="60000"/>
              <a:lumOff val="40000"/>
            </a:schemeClr>
          </a:solidFill>
        </p:spPr>
        <p:txBody>
          <a:bodyPr wrap="square" rtlCol="0">
            <a:spAutoFit/>
          </a:bodyPr>
          <a:lstStyle/>
          <a:p>
            <a:r>
              <a:rPr lang="en-US" sz="2400" dirty="0"/>
              <a:t>It should be noted that the beast has already been conclusively identified. The number provides confirmatory evidence of this.  </a:t>
            </a:r>
          </a:p>
        </p:txBody>
      </p:sp>
    </p:spTree>
    <p:extLst>
      <p:ext uri="{BB962C8B-B14F-4D97-AF65-F5344CB8AC3E}">
        <p14:creationId xmlns:p14="http://schemas.microsoft.com/office/powerpoint/2010/main" val="954175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14:1-12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066800" y="1536570"/>
            <a:ext cx="4785359" cy="4678836"/>
          </a:xfrm>
          <a:solidFill>
            <a:schemeClr val="accent2">
              <a:lumMod val="60000"/>
              <a:lumOff val="40000"/>
            </a:schemeClr>
          </a:solidFill>
        </p:spPr>
        <p:txBody>
          <a:bodyPr>
            <a:noAutofit/>
          </a:bodyPr>
          <a:lstStyle/>
          <a:p>
            <a:r>
              <a:rPr lang="en-US" sz="3200" dirty="0"/>
              <a:t>14 And I looked, and, lo, a Lamb stood on the mount Sion, and with him an hundred forty and four thousand, having his Father's name written in their foreheads.</a:t>
            </a:r>
          </a:p>
        </p:txBody>
      </p:sp>
      <p:pic>
        <p:nvPicPr>
          <p:cNvPr id="28674" name="Picture 2" descr="No Apologies #74: The 144,000">
            <a:extLst>
              <a:ext uri="{FF2B5EF4-FFF2-40B4-BE49-F238E27FC236}">
                <a16:creationId xmlns:a16="http://schemas.microsoft.com/office/drawing/2014/main" id="{F7F91673-B0D0-5FE4-C106-5BF5805003B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1536570"/>
            <a:ext cx="5402580" cy="284071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6E1ED03-9DB7-46CC-2E08-D7943EB85F7B}"/>
              </a:ext>
            </a:extLst>
          </p:cNvPr>
          <p:cNvSpPr txBox="1"/>
          <p:nvPr/>
        </p:nvSpPr>
        <p:spPr>
          <a:xfrm>
            <a:off x="6023610" y="4377281"/>
            <a:ext cx="5734050" cy="1569660"/>
          </a:xfrm>
          <a:prstGeom prst="rect">
            <a:avLst/>
          </a:prstGeom>
          <a:noFill/>
        </p:spPr>
        <p:txBody>
          <a:bodyPr wrap="square" rtlCol="0">
            <a:spAutoFit/>
          </a:bodyPr>
          <a:lstStyle/>
          <a:p>
            <a:r>
              <a:rPr lang="en-US" sz="2400" dirty="0"/>
              <a:t>In Rev. 7:3 the 144,000 are said to be sealed “in their foreheads.” There is, therefore, a close connection between the seal and the divine name!</a:t>
            </a:r>
          </a:p>
        </p:txBody>
      </p:sp>
    </p:spTree>
    <p:extLst>
      <p:ext uri="{BB962C8B-B14F-4D97-AF65-F5344CB8AC3E}">
        <p14:creationId xmlns:p14="http://schemas.microsoft.com/office/powerpoint/2010/main" val="27267833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9A6DB-09BF-EDA4-2574-9602148888E6}"/>
              </a:ext>
            </a:extLst>
          </p:cNvPr>
          <p:cNvSpPr>
            <a:spLocks noGrp="1"/>
          </p:cNvSpPr>
          <p:nvPr>
            <p:ph type="title"/>
          </p:nvPr>
        </p:nvSpPr>
        <p:spPr>
          <a:xfrm>
            <a:off x="1485900" y="2339340"/>
            <a:ext cx="9258300" cy="3101340"/>
          </a:xfrm>
          <a:noFill/>
        </p:spPr>
        <p:txBody>
          <a:bodyPr>
            <a:noAutofit/>
          </a:bodyPr>
          <a:lstStyle/>
          <a:p>
            <a:pPr algn="l"/>
            <a:r>
              <a:rPr lang="en-US" sz="2800" b="1" i="0" baseline="30000" dirty="0">
                <a:solidFill>
                  <a:srgbClr val="000000"/>
                </a:solidFill>
                <a:effectLst/>
                <a:highlight>
                  <a:srgbClr val="FFFFFF"/>
                </a:highlight>
                <a:latin typeface="system-ui"/>
              </a:rPr>
              <a:t>2 </a:t>
            </a:r>
            <a:r>
              <a:rPr lang="en-US" sz="2800" b="0" i="0" dirty="0">
                <a:solidFill>
                  <a:srgbClr val="000000"/>
                </a:solidFill>
                <a:effectLst/>
                <a:highlight>
                  <a:srgbClr val="FFFFFF"/>
                </a:highlight>
                <a:latin typeface="system-ui"/>
              </a:rPr>
              <a:t>And I saw another angel ascending from the east, having the seal of the living God: and he cried with a loud voice to the four angels, to whom it was given to hurt the earth and the sea,</a:t>
            </a:r>
            <a:br>
              <a:rPr lang="en-US" sz="2800" b="0" i="0" dirty="0">
                <a:solidFill>
                  <a:srgbClr val="000000"/>
                </a:solidFill>
                <a:effectLst/>
                <a:highlight>
                  <a:srgbClr val="FFFFFF"/>
                </a:highlight>
                <a:latin typeface="system-ui"/>
              </a:rPr>
            </a:br>
            <a:r>
              <a:rPr lang="en-US" sz="2800" b="1" i="0" baseline="30000" dirty="0">
                <a:solidFill>
                  <a:srgbClr val="000000"/>
                </a:solidFill>
                <a:effectLst/>
                <a:highlight>
                  <a:srgbClr val="FFFFFF"/>
                </a:highlight>
                <a:latin typeface="system-ui"/>
              </a:rPr>
              <a:t>3 </a:t>
            </a:r>
            <a:r>
              <a:rPr lang="en-US" sz="2800" b="0" i="0" dirty="0">
                <a:solidFill>
                  <a:srgbClr val="000000"/>
                </a:solidFill>
                <a:effectLst/>
                <a:highlight>
                  <a:srgbClr val="FFFFFF"/>
                </a:highlight>
                <a:latin typeface="system-ui"/>
              </a:rPr>
              <a:t>Saying, Hurt not the earth, neither the sea, nor the trees, till we have sealed the servants of our God in their foreheads.</a:t>
            </a:r>
            <a:br>
              <a:rPr lang="en-US" sz="2800" b="0" i="0" dirty="0">
                <a:solidFill>
                  <a:srgbClr val="000000"/>
                </a:solidFill>
                <a:effectLst/>
                <a:highlight>
                  <a:srgbClr val="FFFFFF"/>
                </a:highlight>
                <a:latin typeface="system-ui"/>
              </a:rPr>
            </a:br>
            <a:r>
              <a:rPr lang="en-US" sz="2800" b="1" i="0" baseline="30000" dirty="0">
                <a:solidFill>
                  <a:srgbClr val="000000"/>
                </a:solidFill>
                <a:effectLst/>
                <a:highlight>
                  <a:srgbClr val="FFFFFF"/>
                </a:highlight>
                <a:latin typeface="system-ui"/>
              </a:rPr>
              <a:t>4 </a:t>
            </a:r>
            <a:r>
              <a:rPr lang="en-US" sz="2800" b="0" i="0" dirty="0">
                <a:solidFill>
                  <a:srgbClr val="000000"/>
                </a:solidFill>
                <a:effectLst/>
                <a:highlight>
                  <a:srgbClr val="FFFFFF"/>
                </a:highlight>
                <a:latin typeface="system-ui"/>
              </a:rPr>
              <a:t>And I heard the number of them which were sealed: and there were sealed an hundred and forty and four thousand of all the tribes of the children of Israel.</a:t>
            </a:r>
            <a:br>
              <a:rPr lang="en-US" sz="2800" b="0" i="0" dirty="0">
                <a:solidFill>
                  <a:srgbClr val="000000"/>
                </a:solidFill>
                <a:effectLst/>
                <a:highlight>
                  <a:srgbClr val="FFFFFF"/>
                </a:highlight>
                <a:latin typeface="system-ui"/>
              </a:rPr>
            </a:br>
            <a:endParaRPr lang="en-US" sz="2800" dirty="0">
              <a:latin typeface="+mn-lt"/>
            </a:endParaRPr>
          </a:p>
        </p:txBody>
      </p:sp>
      <p:sp>
        <p:nvSpPr>
          <p:cNvPr id="3" name="Text Placeholder 2">
            <a:extLst>
              <a:ext uri="{FF2B5EF4-FFF2-40B4-BE49-F238E27FC236}">
                <a16:creationId xmlns:a16="http://schemas.microsoft.com/office/drawing/2014/main" id="{5C2B2B1E-DCB8-FB2F-9E85-1D5DC23BA3F9}"/>
              </a:ext>
            </a:extLst>
          </p:cNvPr>
          <p:cNvSpPr>
            <a:spLocks noGrp="1"/>
          </p:cNvSpPr>
          <p:nvPr>
            <p:ph type="body" idx="1"/>
          </p:nvPr>
        </p:nvSpPr>
        <p:spPr>
          <a:xfrm>
            <a:off x="1626108" y="1268302"/>
            <a:ext cx="8939784" cy="705278"/>
          </a:xfrm>
        </p:spPr>
        <p:txBody>
          <a:bodyPr>
            <a:normAutofit/>
          </a:bodyPr>
          <a:lstStyle/>
          <a:p>
            <a:r>
              <a:rPr lang="en-US" sz="2400" b="1" dirty="0">
                <a:latin typeface="+mj-lt"/>
              </a:rPr>
              <a:t>Daniel 7:2-4</a:t>
            </a:r>
          </a:p>
        </p:txBody>
      </p:sp>
    </p:spTree>
    <p:extLst>
      <p:ext uri="{BB962C8B-B14F-4D97-AF65-F5344CB8AC3E}">
        <p14:creationId xmlns:p14="http://schemas.microsoft.com/office/powerpoint/2010/main" val="38068601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14:2-12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066800" y="1536570"/>
            <a:ext cx="4785359" cy="4678836"/>
          </a:xfrm>
          <a:solidFill>
            <a:schemeClr val="accent2">
              <a:lumMod val="60000"/>
              <a:lumOff val="40000"/>
            </a:schemeClr>
          </a:solidFill>
        </p:spPr>
        <p:txBody>
          <a:bodyPr>
            <a:noAutofit/>
          </a:bodyPr>
          <a:lstStyle/>
          <a:p>
            <a:r>
              <a:rPr lang="en-US" sz="3200" dirty="0"/>
              <a:t>2 And I heard a voice from heaven, as the voice of many waters, and as the voice of a great thunder: and I heard the voice of harpers harping with their harps:</a:t>
            </a:r>
          </a:p>
        </p:txBody>
      </p:sp>
      <p:pic>
        <p:nvPicPr>
          <p:cNvPr id="29698" name="Picture 2" descr="The Voice of Many Waters – Peaceful Streams">
            <a:extLst>
              <a:ext uri="{FF2B5EF4-FFF2-40B4-BE49-F238E27FC236}">
                <a16:creationId xmlns:a16="http://schemas.microsoft.com/office/drawing/2014/main" id="{5E7A3FC5-332B-45EF-34A8-B51B4A47010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439" r="10048"/>
          <a:stretch/>
        </p:blipFill>
        <p:spPr bwMode="auto">
          <a:xfrm>
            <a:off x="6096000" y="1536570"/>
            <a:ext cx="5379720" cy="4678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8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2800" b="1" u="sng" dirty="0"/>
              <a:t>a </a:t>
            </a:r>
            <a:r>
              <a:rPr lang="en-US" sz="4800" b="1" u="sng" dirty="0"/>
              <a:t>review:  </a:t>
            </a:r>
            <a:r>
              <a:rPr lang="en-US" sz="4800" u="sng" dirty="0"/>
              <a:t>REVELATION 13:2-18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066800" y="1536570"/>
            <a:ext cx="5183171" cy="4678836"/>
          </a:xfrm>
          <a:solidFill>
            <a:schemeClr val="accent2">
              <a:lumMod val="60000"/>
              <a:lumOff val="40000"/>
            </a:schemeClr>
          </a:solidFill>
        </p:spPr>
        <p:txBody>
          <a:bodyPr>
            <a:noAutofit/>
          </a:bodyPr>
          <a:lstStyle/>
          <a:p>
            <a:r>
              <a:rPr lang="en-US" sz="3000" dirty="0"/>
              <a:t>2 And the beast which I saw was like unto a leopard, and his feet were as the feet of a bear, and his mouth as the mouth of a lion: and the dragon gave him his power, and his seat, and great authority.</a:t>
            </a:r>
          </a:p>
        </p:txBody>
      </p:sp>
      <p:sp>
        <p:nvSpPr>
          <p:cNvPr id="4" name="Content Placeholder 3">
            <a:extLst>
              <a:ext uri="{FF2B5EF4-FFF2-40B4-BE49-F238E27FC236}">
                <a16:creationId xmlns:a16="http://schemas.microsoft.com/office/drawing/2014/main" id="{E00D097B-4BA7-1A77-E83A-F995DBBA6836}"/>
              </a:ext>
            </a:extLst>
          </p:cNvPr>
          <p:cNvSpPr>
            <a:spLocks noGrp="1"/>
          </p:cNvSpPr>
          <p:nvPr>
            <p:ph sz="half" idx="2"/>
          </p:nvPr>
        </p:nvSpPr>
        <p:spPr>
          <a:xfrm>
            <a:off x="6429080" y="1442301"/>
            <a:ext cx="5081048" cy="4928333"/>
          </a:xfrm>
        </p:spPr>
        <p:txBody>
          <a:bodyPr>
            <a:normAutofit/>
          </a:bodyPr>
          <a:lstStyle/>
          <a:p>
            <a:pPr marL="0" indent="0">
              <a:buNone/>
            </a:pPr>
            <a:r>
              <a:rPr lang="en-US" sz="2800" dirty="0"/>
              <a:t>Of the beasts seen by Daniel in Daniel 7, the first was like a lion, the second like a bear, the third like a leopard. The power represented by this beast seems to possess characteristics prominent in the kingdoms of Babylon, Persia, and Greece. </a:t>
            </a:r>
            <a:endParaRPr lang="en-US" sz="2000" dirty="0"/>
          </a:p>
        </p:txBody>
      </p:sp>
    </p:spTree>
    <p:extLst>
      <p:ext uri="{BB962C8B-B14F-4D97-AF65-F5344CB8AC3E}">
        <p14:creationId xmlns:p14="http://schemas.microsoft.com/office/powerpoint/2010/main" val="40031077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14:3-12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518160" y="1564380"/>
            <a:ext cx="5760720" cy="4678836"/>
          </a:xfrm>
          <a:solidFill>
            <a:schemeClr val="accent2">
              <a:lumMod val="60000"/>
              <a:lumOff val="40000"/>
            </a:schemeClr>
          </a:solidFill>
        </p:spPr>
        <p:txBody>
          <a:bodyPr>
            <a:noAutofit/>
          </a:bodyPr>
          <a:lstStyle/>
          <a:p>
            <a:r>
              <a:rPr lang="en-US" sz="3200" dirty="0"/>
              <a:t>3 And they sung as it were a new song before the throne, and before the four beasts, and the elders: and no man could learn that song but the hundred and forty and four thousand, which were redeemed from the earth.</a:t>
            </a:r>
          </a:p>
        </p:txBody>
      </p:sp>
      <p:pic>
        <p:nvPicPr>
          <p:cNvPr id="30722" name="Picture 2" descr="Revelation 4: Seated with God in Heaven | End Times Tribulation Watch">
            <a:extLst>
              <a:ext uri="{FF2B5EF4-FFF2-40B4-BE49-F238E27FC236}">
                <a16:creationId xmlns:a16="http://schemas.microsoft.com/office/drawing/2014/main" id="{F72CDB0C-9CDB-0B58-A7AA-509AC596356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5210"/>
          <a:stretch/>
        </p:blipFill>
        <p:spPr bwMode="auto">
          <a:xfrm>
            <a:off x="6400173" y="1564380"/>
            <a:ext cx="5334968" cy="33276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9B72143-E628-8334-F2B9-092CBBDDEE0A}"/>
              </a:ext>
            </a:extLst>
          </p:cNvPr>
          <p:cNvSpPr txBox="1"/>
          <p:nvPr/>
        </p:nvSpPr>
        <p:spPr>
          <a:xfrm>
            <a:off x="6400172" y="4958080"/>
            <a:ext cx="5334967" cy="1384995"/>
          </a:xfrm>
          <a:prstGeom prst="rect">
            <a:avLst/>
          </a:prstGeom>
          <a:noFill/>
        </p:spPr>
        <p:txBody>
          <a:bodyPr wrap="square" rtlCol="0">
            <a:spAutoFit/>
          </a:bodyPr>
          <a:lstStyle/>
          <a:p>
            <a:r>
              <a:rPr lang="en-US" sz="2800" dirty="0"/>
              <a:t>The throne, beasts, and elders are described back in Revelation 4!</a:t>
            </a:r>
          </a:p>
        </p:txBody>
      </p:sp>
    </p:spTree>
    <p:extLst>
      <p:ext uri="{BB962C8B-B14F-4D97-AF65-F5344CB8AC3E}">
        <p14:creationId xmlns:p14="http://schemas.microsoft.com/office/powerpoint/2010/main" val="35761232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14:4-12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518160" y="1564380"/>
            <a:ext cx="5882012" cy="4678836"/>
          </a:xfrm>
          <a:solidFill>
            <a:schemeClr val="accent2">
              <a:lumMod val="60000"/>
              <a:lumOff val="40000"/>
            </a:schemeClr>
          </a:solidFill>
        </p:spPr>
        <p:txBody>
          <a:bodyPr>
            <a:noAutofit/>
          </a:bodyPr>
          <a:lstStyle/>
          <a:p>
            <a:r>
              <a:rPr lang="en-US" sz="3000" dirty="0"/>
              <a:t>4 These are they which were not defiled with women; for they are virgins. These are they which follow the Lamb whithersoever he </a:t>
            </a:r>
            <a:r>
              <a:rPr lang="en-US" sz="3000" dirty="0" err="1"/>
              <a:t>goeth</a:t>
            </a:r>
            <a:r>
              <a:rPr lang="en-US" sz="3000" dirty="0"/>
              <a:t>. These were redeemed from among men, being the </a:t>
            </a:r>
            <a:r>
              <a:rPr lang="en-US" sz="3000" dirty="0" err="1"/>
              <a:t>firstfruits</a:t>
            </a:r>
            <a:r>
              <a:rPr lang="en-US" sz="3000" dirty="0"/>
              <a:t> unto God and to the Lamb.</a:t>
            </a:r>
          </a:p>
        </p:txBody>
      </p:sp>
      <p:sp>
        <p:nvSpPr>
          <p:cNvPr id="6" name="TextBox 5">
            <a:extLst>
              <a:ext uri="{FF2B5EF4-FFF2-40B4-BE49-F238E27FC236}">
                <a16:creationId xmlns:a16="http://schemas.microsoft.com/office/drawing/2014/main" id="{F9B72143-E628-8334-F2B9-092CBBDDEE0A}"/>
              </a:ext>
            </a:extLst>
          </p:cNvPr>
          <p:cNvSpPr txBox="1"/>
          <p:nvPr/>
        </p:nvSpPr>
        <p:spPr>
          <a:xfrm>
            <a:off x="6471734" y="3537750"/>
            <a:ext cx="5334967" cy="2677656"/>
          </a:xfrm>
          <a:prstGeom prst="rect">
            <a:avLst/>
          </a:prstGeom>
          <a:noFill/>
        </p:spPr>
        <p:txBody>
          <a:bodyPr wrap="square" rtlCol="0">
            <a:spAutoFit/>
          </a:bodyPr>
          <a:lstStyle/>
          <a:p>
            <a:r>
              <a:rPr lang="en-US" sz="2800" dirty="0"/>
              <a:t>The 144,000 are “virgins” because they have not been consorting with any of the apostate religious philosophies represented by Babylon or her daughters.  </a:t>
            </a:r>
          </a:p>
        </p:txBody>
      </p:sp>
      <p:pic>
        <p:nvPicPr>
          <p:cNvPr id="31746" name="Picture 2" descr="Why do Jehovah's witnesses take the number 144,000 at Revelation 7  literally and not symbolically as they do other numbers in the book of  Revelation? - Quora">
            <a:extLst>
              <a:ext uri="{FF2B5EF4-FFF2-40B4-BE49-F238E27FC236}">
                <a16:creationId xmlns:a16="http://schemas.microsoft.com/office/drawing/2014/main" id="{7622D099-337C-79CD-47AE-5755AAB77B8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4885"/>
          <a:stretch/>
        </p:blipFill>
        <p:spPr bwMode="auto">
          <a:xfrm>
            <a:off x="6471734" y="1557369"/>
            <a:ext cx="4653466" cy="1980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4723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14:5-12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926022" y="1564381"/>
            <a:ext cx="5334967" cy="2276100"/>
          </a:xfrm>
          <a:solidFill>
            <a:schemeClr val="accent2">
              <a:lumMod val="60000"/>
              <a:lumOff val="40000"/>
            </a:schemeClr>
          </a:solidFill>
        </p:spPr>
        <p:txBody>
          <a:bodyPr>
            <a:noAutofit/>
          </a:bodyPr>
          <a:lstStyle/>
          <a:p>
            <a:r>
              <a:rPr lang="en-US" sz="3000" dirty="0"/>
              <a:t>5 And in their mouth was found no guile: for they are without fault before the throne of God.</a:t>
            </a:r>
          </a:p>
        </p:txBody>
      </p:sp>
      <p:sp>
        <p:nvSpPr>
          <p:cNvPr id="6" name="TextBox 5">
            <a:extLst>
              <a:ext uri="{FF2B5EF4-FFF2-40B4-BE49-F238E27FC236}">
                <a16:creationId xmlns:a16="http://schemas.microsoft.com/office/drawing/2014/main" id="{F9B72143-E628-8334-F2B9-092CBBDDEE0A}"/>
              </a:ext>
            </a:extLst>
          </p:cNvPr>
          <p:cNvSpPr txBox="1"/>
          <p:nvPr/>
        </p:nvSpPr>
        <p:spPr>
          <a:xfrm>
            <a:off x="725251" y="3962561"/>
            <a:ext cx="10741497" cy="2246769"/>
          </a:xfrm>
          <a:prstGeom prst="rect">
            <a:avLst/>
          </a:prstGeom>
          <a:noFill/>
        </p:spPr>
        <p:txBody>
          <a:bodyPr wrap="square" rtlCol="0">
            <a:spAutoFit/>
          </a:bodyPr>
          <a:lstStyle/>
          <a:p>
            <a:r>
              <a:rPr lang="en-US" sz="2800" dirty="0"/>
              <a:t>The form of the Greek verb suggests that a certain point of time is under consideration. At that point of time investigation proves the 144,000 to be faultless. This does not mean that they had never erred, but that by the grace of God they had overcome all defects of character.</a:t>
            </a:r>
          </a:p>
        </p:txBody>
      </p:sp>
      <p:pic>
        <p:nvPicPr>
          <p:cNvPr id="32770" name="Picture 2" descr="the Bible | MandysPath | Page 2">
            <a:extLst>
              <a:ext uri="{FF2B5EF4-FFF2-40B4-BE49-F238E27FC236}">
                <a16:creationId xmlns:a16="http://schemas.microsoft.com/office/drawing/2014/main" id="{941910EC-8D95-3D12-C2F6-6533181E363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066" r="16014" b="41600"/>
          <a:stretch/>
        </p:blipFill>
        <p:spPr bwMode="auto">
          <a:xfrm>
            <a:off x="6496216" y="1564381"/>
            <a:ext cx="4913906" cy="227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45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14:6-12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518160" y="1564380"/>
            <a:ext cx="5760720" cy="4678836"/>
          </a:xfrm>
          <a:solidFill>
            <a:schemeClr val="accent2">
              <a:lumMod val="60000"/>
              <a:lumOff val="40000"/>
            </a:schemeClr>
          </a:solidFill>
        </p:spPr>
        <p:txBody>
          <a:bodyPr>
            <a:noAutofit/>
          </a:bodyPr>
          <a:lstStyle/>
          <a:p>
            <a:r>
              <a:rPr lang="en-US" sz="3200" dirty="0"/>
              <a:t>6 And I saw another angel fly in the midst of heaven, having the everlasting gospel to preach unto them that dwell on the earth, and to every nation, and kindred, and tongue, and people,</a:t>
            </a:r>
          </a:p>
        </p:txBody>
      </p:sp>
      <p:sp>
        <p:nvSpPr>
          <p:cNvPr id="6" name="TextBox 5">
            <a:extLst>
              <a:ext uri="{FF2B5EF4-FFF2-40B4-BE49-F238E27FC236}">
                <a16:creationId xmlns:a16="http://schemas.microsoft.com/office/drawing/2014/main" id="{F9B72143-E628-8334-F2B9-092CBBDDEE0A}"/>
              </a:ext>
            </a:extLst>
          </p:cNvPr>
          <p:cNvSpPr txBox="1"/>
          <p:nvPr/>
        </p:nvSpPr>
        <p:spPr>
          <a:xfrm>
            <a:off x="6567149" y="1564380"/>
            <a:ext cx="5106691" cy="4524315"/>
          </a:xfrm>
          <a:prstGeom prst="rect">
            <a:avLst/>
          </a:prstGeom>
          <a:noFill/>
        </p:spPr>
        <p:txBody>
          <a:bodyPr wrap="square" rtlCol="0">
            <a:spAutoFit/>
          </a:bodyPr>
          <a:lstStyle/>
          <a:p>
            <a:r>
              <a:rPr lang="en-US" sz="3200" dirty="0"/>
              <a:t>This is a symbolic vision. The angel represents God’s saints engaged in the task of proclaiming the everlasting gospel, especially the features mentioned in this verse, at a time when the “judgment is come” (v. 7). </a:t>
            </a:r>
          </a:p>
        </p:txBody>
      </p:sp>
      <p:sp>
        <p:nvSpPr>
          <p:cNvPr id="9" name="TextBox 8">
            <a:extLst>
              <a:ext uri="{FF2B5EF4-FFF2-40B4-BE49-F238E27FC236}">
                <a16:creationId xmlns:a16="http://schemas.microsoft.com/office/drawing/2014/main" id="{32881053-D55F-057D-482A-7A2BF239B0A5}"/>
              </a:ext>
            </a:extLst>
          </p:cNvPr>
          <p:cNvSpPr txBox="1"/>
          <p:nvPr/>
        </p:nvSpPr>
        <p:spPr>
          <a:xfrm rot="20509528">
            <a:off x="546846" y="2401294"/>
            <a:ext cx="10972800" cy="1938992"/>
          </a:xfrm>
          <a:prstGeom prst="rect">
            <a:avLst/>
          </a:prstGeom>
          <a:solidFill>
            <a:schemeClr val="accent2">
              <a:lumMod val="75000"/>
            </a:schemeClr>
          </a:solidFill>
        </p:spPr>
        <p:txBody>
          <a:bodyPr wrap="square" rtlCol="0">
            <a:spAutoFit/>
          </a:bodyPr>
          <a:lstStyle/>
          <a:p>
            <a:r>
              <a:rPr lang="en-US" sz="4000" b="1" dirty="0"/>
              <a:t>A new scene begins. Chronologically the events represented in this vision precede those represented by the vision of vs. 1-5.</a:t>
            </a:r>
          </a:p>
        </p:txBody>
      </p:sp>
    </p:spTree>
    <p:extLst>
      <p:ext uri="{BB962C8B-B14F-4D97-AF65-F5344CB8AC3E}">
        <p14:creationId xmlns:p14="http://schemas.microsoft.com/office/powerpoint/2010/main" val="1917978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14:6-12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518160" y="1564380"/>
            <a:ext cx="5760720" cy="4678836"/>
          </a:xfrm>
          <a:solidFill>
            <a:schemeClr val="accent2">
              <a:lumMod val="60000"/>
              <a:lumOff val="40000"/>
            </a:schemeClr>
          </a:solidFill>
        </p:spPr>
        <p:txBody>
          <a:bodyPr>
            <a:noAutofit/>
          </a:bodyPr>
          <a:lstStyle/>
          <a:p>
            <a:r>
              <a:rPr lang="en-US" sz="3200" dirty="0"/>
              <a:t>6 And I saw another angel fly in the midst of heaven, having the everlasting gospel to preach unto them that dwell on the earth, and to every nation, and kindred, and tongue, and people,</a:t>
            </a:r>
          </a:p>
        </p:txBody>
      </p:sp>
      <p:sp>
        <p:nvSpPr>
          <p:cNvPr id="6" name="TextBox 5">
            <a:extLst>
              <a:ext uri="{FF2B5EF4-FFF2-40B4-BE49-F238E27FC236}">
                <a16:creationId xmlns:a16="http://schemas.microsoft.com/office/drawing/2014/main" id="{F9B72143-E628-8334-F2B9-092CBBDDEE0A}"/>
              </a:ext>
            </a:extLst>
          </p:cNvPr>
          <p:cNvSpPr txBox="1"/>
          <p:nvPr/>
        </p:nvSpPr>
        <p:spPr>
          <a:xfrm>
            <a:off x="6567149" y="1564380"/>
            <a:ext cx="5106691" cy="4524315"/>
          </a:xfrm>
          <a:prstGeom prst="rect">
            <a:avLst/>
          </a:prstGeom>
          <a:noFill/>
        </p:spPr>
        <p:txBody>
          <a:bodyPr wrap="square" rtlCol="0">
            <a:spAutoFit/>
          </a:bodyPr>
          <a:lstStyle/>
          <a:p>
            <a:r>
              <a:rPr lang="en-US" sz="3200" dirty="0"/>
              <a:t>This is a symbolic vision. The angel represents God’s saints engaged in the task of proclaiming the everlasting gospel, especially the features mentioned in this verse, at a time when the “judgment is come” (v. 7). </a:t>
            </a:r>
          </a:p>
        </p:txBody>
      </p:sp>
    </p:spTree>
    <p:extLst>
      <p:ext uri="{BB962C8B-B14F-4D97-AF65-F5344CB8AC3E}">
        <p14:creationId xmlns:p14="http://schemas.microsoft.com/office/powerpoint/2010/main" val="34741114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14:7-12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804406" y="1564380"/>
            <a:ext cx="5760720" cy="4678836"/>
          </a:xfrm>
          <a:solidFill>
            <a:schemeClr val="accent2">
              <a:lumMod val="60000"/>
              <a:lumOff val="40000"/>
            </a:schemeClr>
          </a:solidFill>
        </p:spPr>
        <p:txBody>
          <a:bodyPr>
            <a:noAutofit/>
          </a:bodyPr>
          <a:lstStyle/>
          <a:p>
            <a:r>
              <a:rPr lang="en-US" sz="3200" dirty="0"/>
              <a:t>7 Saying with a loud voice, Fear God, and give glory to him; for the hour of his judgment is come: and worship him that made heaven, and earth, and the sea, and the fountains of waters.</a:t>
            </a:r>
          </a:p>
        </p:txBody>
      </p:sp>
      <p:pic>
        <p:nvPicPr>
          <p:cNvPr id="34818" name="Picture 2" descr="Sunday: Christ, the Creator of the Sabbath | Sabbath School Net">
            <a:extLst>
              <a:ext uri="{FF2B5EF4-FFF2-40B4-BE49-F238E27FC236}">
                <a16:creationId xmlns:a16="http://schemas.microsoft.com/office/drawing/2014/main" id="{CB54D857-A398-5CAE-66AD-9934B29A78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337" b="8114"/>
          <a:stretch/>
        </p:blipFill>
        <p:spPr bwMode="auto">
          <a:xfrm>
            <a:off x="7021829" y="1564380"/>
            <a:ext cx="4485033" cy="4678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1344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Three Angels' Messages (Part 2) – #226 | Present Truth">
            <a:extLst>
              <a:ext uri="{FF2B5EF4-FFF2-40B4-BE49-F238E27FC236}">
                <a16:creationId xmlns:a16="http://schemas.microsoft.com/office/drawing/2014/main" id="{9F497FDF-5B69-9AC7-72BC-2559B6C52E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558" b="9810"/>
          <a:stretch/>
        </p:blipFill>
        <p:spPr bwMode="auto">
          <a:xfrm>
            <a:off x="365470" y="223284"/>
            <a:ext cx="11461060" cy="62413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540488" y="697061"/>
            <a:ext cx="11111023" cy="5293757"/>
          </a:xfrm>
          <a:prstGeom prst="rect">
            <a:avLst/>
          </a:prstGeom>
          <a:solidFill>
            <a:srgbClr val="D5D1D1">
              <a:alpha val="60000"/>
            </a:srgbClr>
          </a:solidFill>
        </p:spPr>
        <p:txBody>
          <a:bodyPr wrap="square" rtlCol="0">
            <a:spAutoFit/>
          </a:bodyPr>
          <a:lstStyle/>
          <a:p>
            <a:r>
              <a:rPr lang="en-US" sz="4000" b="1" dirty="0"/>
              <a:t>FEAR GOD: his means we should revere God and look upon Him with love, trust, and respect—eager to do His bidding. This keeps us from evil. “By the fear of the Lord one departs from evil” (Proverbs 16:6). Solomon, the wise man, also said, “Fear God and keep His commandments, for this is man’s all [whole duty]” (Ecclesiastes 12:13).</a:t>
            </a:r>
          </a:p>
          <a:p>
            <a:endParaRPr lang="en-US" dirty="0"/>
          </a:p>
        </p:txBody>
      </p:sp>
    </p:spTree>
    <p:extLst>
      <p:ext uri="{BB962C8B-B14F-4D97-AF65-F5344CB8AC3E}">
        <p14:creationId xmlns:p14="http://schemas.microsoft.com/office/powerpoint/2010/main" val="32275498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Three Angels' Messages (Part 2) – #226 | Present Truth">
            <a:extLst>
              <a:ext uri="{FF2B5EF4-FFF2-40B4-BE49-F238E27FC236}">
                <a16:creationId xmlns:a16="http://schemas.microsoft.com/office/drawing/2014/main" id="{9F497FDF-5B69-9AC7-72BC-2559B6C52E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558" b="9810"/>
          <a:stretch/>
        </p:blipFill>
        <p:spPr bwMode="auto">
          <a:xfrm>
            <a:off x="365470" y="223284"/>
            <a:ext cx="11461060" cy="62413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540488" y="484410"/>
            <a:ext cx="11111023" cy="2585323"/>
          </a:xfrm>
          <a:prstGeom prst="rect">
            <a:avLst/>
          </a:prstGeom>
          <a:solidFill>
            <a:srgbClr val="D5D1D1">
              <a:alpha val="60000"/>
            </a:srgbClr>
          </a:solidFill>
        </p:spPr>
        <p:txBody>
          <a:bodyPr wrap="square" rtlCol="0">
            <a:spAutoFit/>
          </a:bodyPr>
          <a:lstStyle/>
          <a:p>
            <a:r>
              <a:rPr lang="en-US" sz="3600" b="1" dirty="0"/>
              <a:t>GIVE GLORY TO GOD: We fulfill this command when we praise, thank, and obey God for His goodness to us. One of the major sins of the last days is </a:t>
            </a:r>
            <a:r>
              <a:rPr lang="en-US" sz="3600" b="1" dirty="0" err="1"/>
              <a:t>unthankfulness</a:t>
            </a:r>
            <a:r>
              <a:rPr lang="en-US" sz="3600" b="1" dirty="0"/>
              <a:t> (2 Timothy 3:1, 2).</a:t>
            </a:r>
          </a:p>
          <a:p>
            <a:endParaRPr lang="en-US" dirty="0"/>
          </a:p>
        </p:txBody>
      </p:sp>
    </p:spTree>
    <p:extLst>
      <p:ext uri="{BB962C8B-B14F-4D97-AF65-F5344CB8AC3E}">
        <p14:creationId xmlns:p14="http://schemas.microsoft.com/office/powerpoint/2010/main" val="10124524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Three Angels' Messages (Part 2) – #226 | Present Truth">
            <a:extLst>
              <a:ext uri="{FF2B5EF4-FFF2-40B4-BE49-F238E27FC236}">
                <a16:creationId xmlns:a16="http://schemas.microsoft.com/office/drawing/2014/main" id="{9F497FDF-5B69-9AC7-72BC-2559B6C52E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558" b="9810"/>
          <a:stretch/>
        </p:blipFill>
        <p:spPr bwMode="auto">
          <a:xfrm>
            <a:off x="365470" y="223284"/>
            <a:ext cx="11461060" cy="62413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540488" y="484410"/>
            <a:ext cx="11111023" cy="4062651"/>
          </a:xfrm>
          <a:prstGeom prst="rect">
            <a:avLst/>
          </a:prstGeom>
          <a:solidFill>
            <a:srgbClr val="D5D1D1">
              <a:alpha val="60000"/>
            </a:srgbClr>
          </a:solidFill>
        </p:spPr>
        <p:txBody>
          <a:bodyPr wrap="square" rtlCol="0">
            <a:spAutoFit/>
          </a:bodyPr>
          <a:lstStyle/>
          <a:p>
            <a:r>
              <a:rPr lang="en-US" sz="4000" b="1" dirty="0"/>
              <a:t>THE HOUR OF HIS JUDGMENT IS COME: This indicates that everyone is accountable to God, and it is a clear statement that the judgment is now in session. A number of translations say “has” come instead of “is” come.</a:t>
            </a:r>
          </a:p>
          <a:p>
            <a:endParaRPr lang="en-US" dirty="0"/>
          </a:p>
        </p:txBody>
      </p:sp>
    </p:spTree>
    <p:extLst>
      <p:ext uri="{BB962C8B-B14F-4D97-AF65-F5344CB8AC3E}">
        <p14:creationId xmlns:p14="http://schemas.microsoft.com/office/powerpoint/2010/main" val="64003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Three Angels' Messages (Part 2) – #226 | Present Truth">
            <a:extLst>
              <a:ext uri="{FF2B5EF4-FFF2-40B4-BE49-F238E27FC236}">
                <a16:creationId xmlns:a16="http://schemas.microsoft.com/office/drawing/2014/main" id="{9F497FDF-5B69-9AC7-72BC-2559B6C52E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558" b="9810"/>
          <a:stretch/>
        </p:blipFill>
        <p:spPr bwMode="auto">
          <a:xfrm>
            <a:off x="365470" y="223284"/>
            <a:ext cx="11461060" cy="62413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540488" y="484410"/>
            <a:ext cx="11111023" cy="5632311"/>
          </a:xfrm>
          <a:prstGeom prst="rect">
            <a:avLst/>
          </a:prstGeom>
          <a:solidFill>
            <a:srgbClr val="D5D1D1">
              <a:alpha val="60000"/>
            </a:srgbClr>
          </a:solidFill>
        </p:spPr>
        <p:txBody>
          <a:bodyPr wrap="square" rtlCol="0">
            <a:spAutoFit/>
          </a:bodyPr>
          <a:lstStyle/>
          <a:p>
            <a:r>
              <a:rPr lang="en-US" sz="4000" b="1" dirty="0"/>
              <a:t>WORSHIP THE CREATOR: This command rejects idolatry of all kinds—including self-worship—and repudiates the theory of evolution, which denies that God is Creator and Redeemer. (Many books and talk shows stress self-esteem, which can lead to self-worship. Christians find their value in Christ, who makes us sons and daughters of God.)</a:t>
            </a:r>
            <a:endParaRPr lang="en-US" dirty="0"/>
          </a:p>
        </p:txBody>
      </p:sp>
    </p:spTree>
    <p:extLst>
      <p:ext uri="{BB962C8B-B14F-4D97-AF65-F5344CB8AC3E}">
        <p14:creationId xmlns:p14="http://schemas.microsoft.com/office/powerpoint/2010/main" val="4205159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2800" b="1" u="sng" dirty="0"/>
              <a:t>a </a:t>
            </a:r>
            <a:r>
              <a:rPr lang="en-US" sz="4800" b="1" u="sng" dirty="0"/>
              <a:t>review:  </a:t>
            </a:r>
            <a:r>
              <a:rPr lang="en-US" sz="4800" u="sng" dirty="0"/>
              <a:t>REVELATION 13:3-18</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066801" y="1536570"/>
            <a:ext cx="4438454" cy="4678836"/>
          </a:xfrm>
          <a:solidFill>
            <a:schemeClr val="accent2">
              <a:lumMod val="60000"/>
              <a:lumOff val="40000"/>
            </a:schemeClr>
          </a:solidFill>
        </p:spPr>
        <p:txBody>
          <a:bodyPr>
            <a:noAutofit/>
          </a:bodyPr>
          <a:lstStyle/>
          <a:p>
            <a:r>
              <a:rPr lang="en-US" sz="3200" dirty="0"/>
              <a:t>3 And I saw one of his heads as it were wounded to death; and his deadly wound was healed: and all the world wondered after the beast.</a:t>
            </a:r>
          </a:p>
        </p:txBody>
      </p:sp>
      <p:sp>
        <p:nvSpPr>
          <p:cNvPr id="4" name="Content Placeholder 3">
            <a:extLst>
              <a:ext uri="{FF2B5EF4-FFF2-40B4-BE49-F238E27FC236}">
                <a16:creationId xmlns:a16="http://schemas.microsoft.com/office/drawing/2014/main" id="{E00D097B-4BA7-1A77-E83A-F995DBBA6836}"/>
              </a:ext>
            </a:extLst>
          </p:cNvPr>
          <p:cNvSpPr>
            <a:spLocks noGrp="1"/>
          </p:cNvSpPr>
          <p:nvPr>
            <p:ph sz="half" idx="2"/>
          </p:nvPr>
        </p:nvSpPr>
        <p:spPr>
          <a:xfrm>
            <a:off x="5505255" y="1442301"/>
            <a:ext cx="6004873" cy="4928333"/>
          </a:xfrm>
        </p:spPr>
        <p:txBody>
          <a:bodyPr>
            <a:normAutofit/>
          </a:bodyPr>
          <a:lstStyle/>
          <a:p>
            <a:pPr marL="0" indent="0">
              <a:buNone/>
            </a:pPr>
            <a:endParaRPr lang="en-US" sz="2000" dirty="0"/>
          </a:p>
        </p:txBody>
      </p:sp>
      <p:pic>
        <p:nvPicPr>
          <p:cNvPr id="2050" name="Picture 2">
            <a:extLst>
              <a:ext uri="{FF2B5EF4-FFF2-40B4-BE49-F238E27FC236}">
                <a16:creationId xmlns:a16="http://schemas.microsoft.com/office/drawing/2014/main" id="{6F37647A-C865-EAF0-7E38-A036F8CD94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79" t="-1111" r="3596" b="28213"/>
          <a:stretch/>
        </p:blipFill>
        <p:spPr bwMode="auto">
          <a:xfrm>
            <a:off x="5505255" y="1370079"/>
            <a:ext cx="6128345" cy="4928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7352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14:7-12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804406" y="1564380"/>
            <a:ext cx="5760720" cy="4678836"/>
          </a:xfrm>
          <a:solidFill>
            <a:schemeClr val="accent2">
              <a:lumMod val="60000"/>
              <a:lumOff val="40000"/>
            </a:schemeClr>
          </a:solidFill>
        </p:spPr>
        <p:txBody>
          <a:bodyPr>
            <a:noAutofit/>
          </a:bodyPr>
          <a:lstStyle/>
          <a:p>
            <a:r>
              <a:rPr lang="en-US" sz="3200" dirty="0"/>
              <a:t>7 Saying with a loud voice, Fear God, and give glory to him; for the hour of his judgment is come: and worship him that made heaven, and earth, and the sea, and the fountains of waters.</a:t>
            </a:r>
          </a:p>
        </p:txBody>
      </p:sp>
      <p:pic>
        <p:nvPicPr>
          <p:cNvPr id="34818" name="Picture 2" descr="Sunday: Christ, the Creator of the Sabbath | Sabbath School Net">
            <a:extLst>
              <a:ext uri="{FF2B5EF4-FFF2-40B4-BE49-F238E27FC236}">
                <a16:creationId xmlns:a16="http://schemas.microsoft.com/office/drawing/2014/main" id="{CB54D857-A398-5CAE-66AD-9934B29A78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337" b="8114"/>
          <a:stretch/>
        </p:blipFill>
        <p:spPr bwMode="auto">
          <a:xfrm>
            <a:off x="7021829" y="1564380"/>
            <a:ext cx="4485033" cy="46788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64D49AC-8495-8018-7695-6862A5747494}"/>
              </a:ext>
            </a:extLst>
          </p:cNvPr>
          <p:cNvSpPr txBox="1"/>
          <p:nvPr/>
        </p:nvSpPr>
        <p:spPr>
          <a:xfrm>
            <a:off x="390851" y="341781"/>
            <a:ext cx="11410298" cy="6001643"/>
          </a:xfrm>
          <a:prstGeom prst="rect">
            <a:avLst/>
          </a:prstGeom>
          <a:solidFill>
            <a:srgbClr val="002060"/>
          </a:solidFill>
          <a:ln>
            <a:noFill/>
          </a:ln>
          <a:scene3d>
            <a:camera prst="orthographicFront"/>
            <a:lightRig rig="threePt" dir="t"/>
          </a:scene3d>
          <a:sp3d>
            <a:bevelT w="165100" prst="coolSlant"/>
          </a:sp3d>
        </p:spPr>
        <p:txBody>
          <a:bodyPr wrap="square" rtlCol="0">
            <a:spAutoFit/>
          </a:bodyPr>
          <a:lstStyle/>
          <a:p>
            <a:r>
              <a:rPr lang="en-US" sz="3200" b="1" dirty="0">
                <a:solidFill>
                  <a:schemeClr val="bg1"/>
                </a:solidFill>
              </a:rPr>
              <a:t>The gospel includes the creation and redemption of the world by the Lord God. Worshiping the Creator includes worshiping Him on the day He set aside as a memorial of Creation (the seventh-day Sabbath). That Revelation 14:7 refers to the seventh-day Sabbath is made clear by the fact that the words “made heaven and earth, the sea” were lifted right out of the Sabbath commandment and used here. Our roots are found in God alone, who made us in His image in the beginning. Those who do not worship God as Creator—no matter what else they might worship—will never discover their roots.</a:t>
            </a:r>
          </a:p>
        </p:txBody>
      </p:sp>
    </p:spTree>
    <p:extLst>
      <p:ext uri="{BB962C8B-B14F-4D97-AF65-F5344CB8AC3E}">
        <p14:creationId xmlns:p14="http://schemas.microsoft.com/office/powerpoint/2010/main" val="37898161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14:8-12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804406" y="1564380"/>
            <a:ext cx="5760720" cy="4678836"/>
          </a:xfrm>
          <a:solidFill>
            <a:schemeClr val="accent2">
              <a:lumMod val="60000"/>
              <a:lumOff val="40000"/>
            </a:schemeClr>
          </a:solidFill>
        </p:spPr>
        <p:txBody>
          <a:bodyPr>
            <a:noAutofit/>
          </a:bodyPr>
          <a:lstStyle/>
          <a:p>
            <a:r>
              <a:rPr lang="en-US" sz="3200" dirty="0"/>
              <a:t>8 And there followed another angel, saying, Babylon is fallen, is fallen, that great city, because she made all nations drink of the wine of the wrath of her fornication.</a:t>
            </a:r>
          </a:p>
        </p:txBody>
      </p:sp>
      <p:pic>
        <p:nvPicPr>
          <p:cNvPr id="35842" name="Picture 2" descr="Babylon Is Fallen | Revelation for Kids">
            <a:extLst>
              <a:ext uri="{FF2B5EF4-FFF2-40B4-BE49-F238E27FC236}">
                <a16:creationId xmlns:a16="http://schemas.microsoft.com/office/drawing/2014/main" id="{D9CA1446-7CCE-CACF-B64E-26A96BC71C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167" r="15565"/>
          <a:stretch/>
        </p:blipFill>
        <p:spPr bwMode="auto">
          <a:xfrm>
            <a:off x="6830170" y="1492565"/>
            <a:ext cx="4365266" cy="4822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8571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Three Angels Messages - God's Character Ministires">
            <a:extLst>
              <a:ext uri="{FF2B5EF4-FFF2-40B4-BE49-F238E27FC236}">
                <a16:creationId xmlns:a16="http://schemas.microsoft.com/office/drawing/2014/main" id="{C487C168-2355-2FB4-130E-2B93816F63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062"/>
          <a:stretch/>
        </p:blipFill>
        <p:spPr bwMode="auto">
          <a:xfrm>
            <a:off x="378010" y="329747"/>
            <a:ext cx="11456027" cy="61667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550511" y="751344"/>
            <a:ext cx="11111023" cy="5355312"/>
          </a:xfrm>
          <a:prstGeom prst="rect">
            <a:avLst/>
          </a:prstGeom>
          <a:solidFill>
            <a:srgbClr val="D5D1D1">
              <a:alpha val="60000"/>
            </a:srgbClr>
          </a:solidFill>
        </p:spPr>
        <p:txBody>
          <a:bodyPr wrap="square" rtlCol="0">
            <a:spAutoFit/>
          </a:bodyPr>
          <a:lstStyle/>
          <a:p>
            <a:r>
              <a:rPr lang="en-US" sz="3600" b="1" dirty="0"/>
              <a:t>BABYLON IS FALLEN:  Babylon, both literal and spiritual, has long been recognized as the traditional enemy of God’s truth and people. As used in the Revelation the name is symbolic of all apostate religious organizations and their leadership, from antiquity down to the close of time .  The power which “thought to change times and laws” is fallen and must be rejected in favor of honor to the true laws of our Creator. </a:t>
            </a:r>
          </a:p>
          <a:p>
            <a:endParaRPr lang="en-US" dirty="0"/>
          </a:p>
        </p:txBody>
      </p:sp>
    </p:spTree>
    <p:extLst>
      <p:ext uri="{BB962C8B-B14F-4D97-AF65-F5344CB8AC3E}">
        <p14:creationId xmlns:p14="http://schemas.microsoft.com/office/powerpoint/2010/main" val="23647924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14:9-12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218040" y="1484133"/>
            <a:ext cx="4642237" cy="4678836"/>
          </a:xfrm>
          <a:solidFill>
            <a:schemeClr val="accent2">
              <a:lumMod val="60000"/>
              <a:lumOff val="40000"/>
            </a:schemeClr>
          </a:solidFill>
        </p:spPr>
        <p:txBody>
          <a:bodyPr>
            <a:noAutofit/>
          </a:bodyPr>
          <a:lstStyle/>
          <a:p>
            <a:r>
              <a:rPr lang="en-US" sz="3200" dirty="0"/>
              <a:t>9 And the third angel followed them, saying with a loud voice, If any man worship the beast and his image, and receive his mark in his forehead, or in his hand,</a:t>
            </a:r>
          </a:p>
        </p:txBody>
      </p:sp>
      <p:pic>
        <p:nvPicPr>
          <p:cNvPr id="36866" name="Picture 2" descr="Babylon the Great - Share Bible Truth">
            <a:extLst>
              <a:ext uri="{FF2B5EF4-FFF2-40B4-BE49-F238E27FC236}">
                <a16:creationId xmlns:a16="http://schemas.microsoft.com/office/drawing/2014/main" id="{AF825772-B2B1-2248-B6BC-E43D03F833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1460" y="1442301"/>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9217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ree Angels Taking Over – TBQ">
            <a:extLst>
              <a:ext uri="{FF2B5EF4-FFF2-40B4-BE49-F238E27FC236}">
                <a16:creationId xmlns:a16="http://schemas.microsoft.com/office/drawing/2014/main" id="{72E22E72-A1BD-912E-900A-7F0A5F13E8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324" b="19023"/>
          <a:stretch/>
        </p:blipFill>
        <p:spPr bwMode="auto">
          <a:xfrm>
            <a:off x="435934" y="372140"/>
            <a:ext cx="11557591" cy="61243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659217" y="474345"/>
            <a:ext cx="11111023" cy="5909310"/>
          </a:xfrm>
          <a:prstGeom prst="rect">
            <a:avLst/>
          </a:prstGeom>
          <a:solidFill>
            <a:srgbClr val="D5D1D1">
              <a:alpha val="60000"/>
            </a:srgbClr>
          </a:solidFill>
        </p:spPr>
        <p:txBody>
          <a:bodyPr wrap="square" rtlCol="0">
            <a:spAutoFit/>
          </a:bodyPr>
          <a:lstStyle/>
          <a:p>
            <a:r>
              <a:rPr lang="en-US" sz="3600" b="1" dirty="0"/>
              <a:t>HIS MARK: This is evidently some badge of loyalty to the beast, some special feature that denotes that the one displaying such a mark worships the first beast, whose deadly wound was healed. The controversy at that time will center on the law of God, and particularly on the fourth commandment. This mark being in the hand or in the forehead may indicate that not only one’s labor (the hand) but also one’s belief is affected. </a:t>
            </a:r>
          </a:p>
          <a:p>
            <a:endParaRPr lang="en-US" dirty="0"/>
          </a:p>
        </p:txBody>
      </p:sp>
    </p:spTree>
    <p:extLst>
      <p:ext uri="{BB962C8B-B14F-4D97-AF65-F5344CB8AC3E}">
        <p14:creationId xmlns:p14="http://schemas.microsoft.com/office/powerpoint/2010/main" val="4383753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ree Angels Taking Over – TBQ">
            <a:extLst>
              <a:ext uri="{FF2B5EF4-FFF2-40B4-BE49-F238E27FC236}">
                <a16:creationId xmlns:a16="http://schemas.microsoft.com/office/drawing/2014/main" id="{72E22E72-A1BD-912E-900A-7F0A5F13E8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324" b="19023"/>
          <a:stretch/>
        </p:blipFill>
        <p:spPr bwMode="auto">
          <a:xfrm>
            <a:off x="435934" y="372140"/>
            <a:ext cx="11557591" cy="61243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659217" y="1346214"/>
            <a:ext cx="11111023" cy="3693319"/>
          </a:xfrm>
          <a:prstGeom prst="rect">
            <a:avLst/>
          </a:prstGeom>
          <a:solidFill>
            <a:srgbClr val="D5D1D1">
              <a:alpha val="60000"/>
            </a:srgbClr>
          </a:solidFill>
        </p:spPr>
        <p:txBody>
          <a:bodyPr wrap="square" rtlCol="0">
            <a:spAutoFit/>
          </a:bodyPr>
          <a:lstStyle/>
          <a:p>
            <a:r>
              <a:rPr lang="en-US" sz="3600" b="1" dirty="0"/>
              <a:t>THE BEAST AND HIS IMAGE:  The beast and the image are united in their aims and policies and in their demand that men receive the mark of the beast. Hence, one who worships the beast also worships the image and is a bearer of the mark.</a:t>
            </a:r>
          </a:p>
          <a:p>
            <a:endParaRPr lang="en-US" dirty="0"/>
          </a:p>
        </p:txBody>
      </p:sp>
    </p:spTree>
    <p:extLst>
      <p:ext uri="{BB962C8B-B14F-4D97-AF65-F5344CB8AC3E}">
        <p14:creationId xmlns:p14="http://schemas.microsoft.com/office/powerpoint/2010/main" val="16375871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ree Angels Taking Over – TBQ">
            <a:extLst>
              <a:ext uri="{FF2B5EF4-FFF2-40B4-BE49-F238E27FC236}">
                <a16:creationId xmlns:a16="http://schemas.microsoft.com/office/drawing/2014/main" id="{72E22E72-A1BD-912E-900A-7F0A5F13E8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324" b="19023"/>
          <a:stretch/>
        </p:blipFill>
        <p:spPr bwMode="auto">
          <a:xfrm>
            <a:off x="435934" y="372140"/>
            <a:ext cx="11557591" cy="61243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659217" y="1346214"/>
            <a:ext cx="11111023" cy="3416320"/>
          </a:xfrm>
          <a:prstGeom prst="rect">
            <a:avLst/>
          </a:prstGeom>
          <a:solidFill>
            <a:srgbClr val="D5D1D1">
              <a:alpha val="60000"/>
            </a:srgbClr>
          </a:solidFill>
        </p:spPr>
        <p:txBody>
          <a:bodyPr wrap="square" rtlCol="0">
            <a:spAutoFit/>
          </a:bodyPr>
          <a:lstStyle/>
          <a:p>
            <a:r>
              <a:rPr lang="en-US" sz="3600" b="1" dirty="0"/>
              <a:t>The third angel’s message warns people against worshiping the beast and his image and receiving the mark of the beast in their forehead or hand. The first angel commands true worship. The third angel tells of the tragic consequences connected with false worship. </a:t>
            </a:r>
            <a:endParaRPr lang="en-US" dirty="0"/>
          </a:p>
        </p:txBody>
      </p:sp>
    </p:spTree>
    <p:extLst>
      <p:ext uri="{BB962C8B-B14F-4D97-AF65-F5344CB8AC3E}">
        <p14:creationId xmlns:p14="http://schemas.microsoft.com/office/powerpoint/2010/main" val="18112935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14:10-12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564544" y="1484133"/>
            <a:ext cx="5295734" cy="4678836"/>
          </a:xfrm>
          <a:solidFill>
            <a:schemeClr val="accent2">
              <a:lumMod val="60000"/>
              <a:lumOff val="40000"/>
            </a:schemeClr>
          </a:solidFill>
        </p:spPr>
        <p:txBody>
          <a:bodyPr>
            <a:noAutofit/>
          </a:bodyPr>
          <a:lstStyle/>
          <a:p>
            <a:r>
              <a:rPr lang="en-US" sz="2800" dirty="0"/>
              <a:t>10 The same shall drink of the wine of the wrath of God, which is poured out without mixture into the cup of his indignation; and he shall be tormented with fire and brimstone in the presence of the holy angels, and in the presence of the Lamb:</a:t>
            </a:r>
          </a:p>
        </p:txBody>
      </p:sp>
      <p:pic>
        <p:nvPicPr>
          <p:cNvPr id="37890" name="Picture 2" descr="Fall of Babylon - Wikipedia">
            <a:extLst>
              <a:ext uri="{FF2B5EF4-FFF2-40B4-BE49-F238E27FC236}">
                <a16:creationId xmlns:a16="http://schemas.microsoft.com/office/drawing/2014/main" id="{2C5C6563-5F2F-E4DB-2968-56D0407419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492" r="7942"/>
          <a:stretch/>
        </p:blipFill>
        <p:spPr bwMode="auto">
          <a:xfrm>
            <a:off x="6209803" y="1543604"/>
            <a:ext cx="5295734" cy="440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2698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14:11-12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898496" y="1484133"/>
            <a:ext cx="4389121" cy="4678836"/>
          </a:xfrm>
          <a:solidFill>
            <a:schemeClr val="accent2">
              <a:lumMod val="60000"/>
              <a:lumOff val="40000"/>
            </a:schemeClr>
          </a:solidFill>
        </p:spPr>
        <p:txBody>
          <a:bodyPr>
            <a:noAutofit/>
          </a:bodyPr>
          <a:lstStyle/>
          <a:p>
            <a:r>
              <a:rPr lang="en-US" sz="2800" dirty="0"/>
              <a:t>11 And the smoke of their torment </a:t>
            </a:r>
            <a:r>
              <a:rPr lang="en-US" sz="2800" dirty="0" err="1"/>
              <a:t>ascendeth</a:t>
            </a:r>
            <a:r>
              <a:rPr lang="en-US" sz="2800" dirty="0"/>
              <a:t> up for ever and ever: and they have no rest day nor night, who worship the beast and his image, and whosoever </a:t>
            </a:r>
            <a:r>
              <a:rPr lang="en-US" sz="2800" dirty="0" err="1"/>
              <a:t>receiveth</a:t>
            </a:r>
            <a:r>
              <a:rPr lang="en-US" sz="2800" dirty="0"/>
              <a:t> the mark of his name.</a:t>
            </a:r>
          </a:p>
        </p:txBody>
      </p:sp>
      <p:pic>
        <p:nvPicPr>
          <p:cNvPr id="38914" name="Picture 2" descr="The Monumental Fall of Babylon: What Really Shattered the Empire? | Ancient  Origins">
            <a:extLst>
              <a:ext uri="{FF2B5EF4-FFF2-40B4-BE49-F238E27FC236}">
                <a16:creationId xmlns:a16="http://schemas.microsoft.com/office/drawing/2014/main" id="{7393320D-6299-0B02-21CA-1A0C1731B9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845" t="4535" r="1239"/>
          <a:stretch/>
        </p:blipFill>
        <p:spPr bwMode="auto">
          <a:xfrm>
            <a:off x="5693135" y="1442301"/>
            <a:ext cx="5724940" cy="4638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7222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hat are the Three Angels' Messages?">
            <a:extLst>
              <a:ext uri="{FF2B5EF4-FFF2-40B4-BE49-F238E27FC236}">
                <a16:creationId xmlns:a16="http://schemas.microsoft.com/office/drawing/2014/main" id="{5C29B201-2E68-CA49-AB4C-C653E3B9C5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734"/>
          <a:stretch/>
        </p:blipFill>
        <p:spPr bwMode="auto">
          <a:xfrm>
            <a:off x="421760" y="393405"/>
            <a:ext cx="11422910" cy="61030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659217" y="1346214"/>
            <a:ext cx="11111023" cy="3970318"/>
          </a:xfrm>
          <a:prstGeom prst="rect">
            <a:avLst/>
          </a:prstGeom>
          <a:solidFill>
            <a:srgbClr val="D5D1D1">
              <a:alpha val="60000"/>
            </a:srgbClr>
          </a:solidFill>
        </p:spPr>
        <p:txBody>
          <a:bodyPr wrap="square" rtlCol="0">
            <a:spAutoFit/>
          </a:bodyPr>
          <a:lstStyle/>
          <a:p>
            <a:r>
              <a:rPr lang="en-US" sz="3600" b="1" dirty="0"/>
              <a:t>The third angel utters a most fearful threat. The inhabitants of earth will be without excuse if they do not escape the entanglement here warned against. They should put forth every effort to discover the identity of the beast, his image, and mark, and to become acquainted with his wiles and policies.</a:t>
            </a:r>
          </a:p>
        </p:txBody>
      </p:sp>
    </p:spTree>
    <p:extLst>
      <p:ext uri="{BB962C8B-B14F-4D97-AF65-F5344CB8AC3E}">
        <p14:creationId xmlns:p14="http://schemas.microsoft.com/office/powerpoint/2010/main" val="9576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CFF9C-9DC4-BF76-CABF-DA60F03132F0}"/>
              </a:ext>
            </a:extLst>
          </p:cNvPr>
          <p:cNvSpPr>
            <a:spLocks noGrp="1"/>
          </p:cNvSpPr>
          <p:nvPr>
            <p:ph type="title"/>
          </p:nvPr>
        </p:nvSpPr>
        <p:spPr>
          <a:xfrm>
            <a:off x="1066800" y="642594"/>
            <a:ext cx="10058400" cy="664913"/>
          </a:xfrm>
        </p:spPr>
        <p:txBody>
          <a:bodyPr/>
          <a:lstStyle/>
          <a:p>
            <a:r>
              <a:rPr lang="en-US" dirty="0"/>
              <a:t>Identifying the BEAST:  Revelation and Daniel</a:t>
            </a:r>
          </a:p>
        </p:txBody>
      </p:sp>
      <p:sp>
        <p:nvSpPr>
          <p:cNvPr id="3" name="Content Placeholder 2">
            <a:extLst>
              <a:ext uri="{FF2B5EF4-FFF2-40B4-BE49-F238E27FC236}">
                <a16:creationId xmlns:a16="http://schemas.microsoft.com/office/drawing/2014/main" id="{054095BD-27BE-237E-BF9B-FC771ADB9934}"/>
              </a:ext>
            </a:extLst>
          </p:cNvPr>
          <p:cNvSpPr>
            <a:spLocks noGrp="1"/>
          </p:cNvSpPr>
          <p:nvPr>
            <p:ph sz="half" idx="1"/>
          </p:nvPr>
        </p:nvSpPr>
        <p:spPr>
          <a:xfrm>
            <a:off x="579689" y="1384419"/>
            <a:ext cx="5701470" cy="4467741"/>
          </a:xfrm>
        </p:spPr>
        <p:txBody>
          <a:bodyPr>
            <a:noAutofit/>
          </a:bodyPr>
          <a:lstStyle/>
          <a:p>
            <a:r>
              <a:rPr lang="en-US" sz="2600" dirty="0"/>
              <a:t>The beast of Rev. 13 had a “mouth speaking great things and blasphemies” (v. 5); </a:t>
            </a:r>
          </a:p>
          <a:p>
            <a:r>
              <a:rPr lang="en-US" sz="2600" dirty="0"/>
              <a:t>The beast was “to continue forty and two months” (Rev. 13:5); </a:t>
            </a:r>
          </a:p>
          <a:p>
            <a:pPr marL="0" indent="0">
              <a:buNone/>
            </a:pPr>
            <a:endParaRPr lang="en-US" sz="2000" dirty="0"/>
          </a:p>
          <a:p>
            <a:r>
              <a:rPr lang="en-US" sz="2600" dirty="0"/>
              <a:t>The beast was “to make war with the saints, and to overcome them” (Rev. 13:7); </a:t>
            </a:r>
          </a:p>
        </p:txBody>
      </p:sp>
      <p:sp>
        <p:nvSpPr>
          <p:cNvPr id="4" name="Content Placeholder 3">
            <a:extLst>
              <a:ext uri="{FF2B5EF4-FFF2-40B4-BE49-F238E27FC236}">
                <a16:creationId xmlns:a16="http://schemas.microsoft.com/office/drawing/2014/main" id="{25DA89A4-8EDA-7AEE-C2F7-136974C41E56}"/>
              </a:ext>
            </a:extLst>
          </p:cNvPr>
          <p:cNvSpPr>
            <a:spLocks noGrp="1"/>
          </p:cNvSpPr>
          <p:nvPr>
            <p:ph sz="half" idx="2"/>
          </p:nvPr>
        </p:nvSpPr>
        <p:spPr>
          <a:xfrm>
            <a:off x="6383708" y="1384419"/>
            <a:ext cx="5418034" cy="4896740"/>
          </a:xfrm>
        </p:spPr>
        <p:txBody>
          <a:bodyPr>
            <a:noAutofit/>
          </a:bodyPr>
          <a:lstStyle/>
          <a:p>
            <a:r>
              <a:rPr lang="en-US" sz="2600" dirty="0"/>
              <a:t>the little horn of Dan. 7 also had a “mouth speaking great things” (v. 8). </a:t>
            </a:r>
          </a:p>
          <a:p>
            <a:r>
              <a:rPr lang="en-US" sz="2600" dirty="0"/>
              <a:t>the horn was to continue “until a time and times and the dividing of time” (Dan. 7:25). </a:t>
            </a:r>
          </a:p>
          <a:p>
            <a:r>
              <a:rPr lang="en-US" sz="2600" dirty="0"/>
              <a:t>the horn “made war with the saints, and prevailed against them” (Dan. 7:21).</a:t>
            </a:r>
          </a:p>
        </p:txBody>
      </p:sp>
    </p:spTree>
    <p:extLst>
      <p:ext uri="{BB962C8B-B14F-4D97-AF65-F5344CB8AC3E}">
        <p14:creationId xmlns:p14="http://schemas.microsoft.com/office/powerpoint/2010/main" val="13565371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593-A409-70F5-E801-53248BB1A525}"/>
              </a:ext>
            </a:extLst>
          </p:cNvPr>
          <p:cNvSpPr>
            <a:spLocks noGrp="1"/>
          </p:cNvSpPr>
          <p:nvPr>
            <p:ph type="title"/>
          </p:nvPr>
        </p:nvSpPr>
        <p:spPr>
          <a:xfrm>
            <a:off x="1066800" y="642594"/>
            <a:ext cx="10058400" cy="799707"/>
          </a:xfrm>
        </p:spPr>
        <p:txBody>
          <a:bodyPr>
            <a:normAutofit/>
          </a:bodyPr>
          <a:lstStyle/>
          <a:p>
            <a:pPr algn="ctr"/>
            <a:r>
              <a:rPr lang="en-US" sz="4800" b="1" u="sng" dirty="0"/>
              <a:t>messages:  </a:t>
            </a:r>
            <a:r>
              <a:rPr lang="en-US" sz="4800" u="sng" dirty="0"/>
              <a:t>REVELATION 14:12</a:t>
            </a:r>
            <a:endParaRPr lang="en-US" sz="2800" u="sng" dirty="0"/>
          </a:p>
        </p:txBody>
      </p:sp>
      <p:sp>
        <p:nvSpPr>
          <p:cNvPr id="3" name="Content Placeholder 2">
            <a:extLst>
              <a:ext uri="{FF2B5EF4-FFF2-40B4-BE49-F238E27FC236}">
                <a16:creationId xmlns:a16="http://schemas.microsoft.com/office/drawing/2014/main" id="{6D6981F1-9D62-713F-8C65-51F0F58438A4}"/>
              </a:ext>
            </a:extLst>
          </p:cNvPr>
          <p:cNvSpPr>
            <a:spLocks noGrp="1"/>
          </p:cNvSpPr>
          <p:nvPr>
            <p:ph sz="half" idx="1"/>
          </p:nvPr>
        </p:nvSpPr>
        <p:spPr>
          <a:xfrm>
            <a:off x="1359673" y="1484133"/>
            <a:ext cx="3832529" cy="4678836"/>
          </a:xfrm>
          <a:solidFill>
            <a:schemeClr val="accent2">
              <a:lumMod val="60000"/>
              <a:lumOff val="40000"/>
            </a:schemeClr>
          </a:solidFill>
        </p:spPr>
        <p:txBody>
          <a:bodyPr>
            <a:noAutofit/>
          </a:bodyPr>
          <a:lstStyle/>
          <a:p>
            <a:r>
              <a:rPr lang="en-US" sz="3200" dirty="0"/>
              <a:t>12 Here is the patience of the saints: here are they that keep the commandments of God, and the faith of Jesus.</a:t>
            </a:r>
          </a:p>
        </p:txBody>
      </p:sp>
      <p:pic>
        <p:nvPicPr>
          <p:cNvPr id="39938" name="Picture 2" descr="Should We Ignore The Ten Commandments?">
            <a:extLst>
              <a:ext uri="{FF2B5EF4-FFF2-40B4-BE49-F238E27FC236}">
                <a16:creationId xmlns:a16="http://schemas.microsoft.com/office/drawing/2014/main" id="{9E9EDC4A-8175-B4E4-3827-0A1DED2CE0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31" r="19059"/>
          <a:stretch/>
        </p:blipFill>
        <p:spPr bwMode="auto">
          <a:xfrm>
            <a:off x="5473148" y="1639537"/>
            <a:ext cx="5359179" cy="4368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9923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ree angels message | Deus">
            <a:extLst>
              <a:ext uri="{FF2B5EF4-FFF2-40B4-BE49-F238E27FC236}">
                <a16:creationId xmlns:a16="http://schemas.microsoft.com/office/drawing/2014/main" id="{51D166C2-ACB3-8AA2-C4CA-CFA88C9EB1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279" r="15119" b="9435"/>
          <a:stretch/>
        </p:blipFill>
        <p:spPr bwMode="auto">
          <a:xfrm>
            <a:off x="340463" y="372140"/>
            <a:ext cx="11429778" cy="61449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721241" y="2377572"/>
            <a:ext cx="10749518" cy="3970318"/>
          </a:xfrm>
          <a:prstGeom prst="rect">
            <a:avLst/>
          </a:prstGeom>
          <a:solidFill>
            <a:srgbClr val="D5D1D1">
              <a:alpha val="60000"/>
            </a:srgbClr>
          </a:solidFill>
        </p:spPr>
        <p:txBody>
          <a:bodyPr wrap="square" rtlCol="0">
            <a:spAutoFit/>
          </a:bodyPr>
          <a:lstStyle/>
          <a:p>
            <a:r>
              <a:rPr lang="en-US" sz="3600" b="1" dirty="0"/>
              <a:t>WHO ARE THESE?:  </a:t>
            </a:r>
          </a:p>
          <a:p>
            <a:pPr marL="571500" indent="-571500">
              <a:buFont typeface="Arial" panose="020B0604020202020204" pitchFamily="34" charset="0"/>
              <a:buChar char="•"/>
            </a:pPr>
            <a:r>
              <a:rPr lang="en-US" sz="3600" b="1" dirty="0"/>
              <a:t>They are patient, persevering, and faithful to the end. God’s people reveal Him by their patient, loving conduct and by their faithfulness to holiness in their lives.</a:t>
            </a:r>
          </a:p>
          <a:p>
            <a:pPr marL="571500" indent="-571500">
              <a:buFont typeface="Arial" panose="020B0604020202020204" pitchFamily="34" charset="0"/>
              <a:buChar char="•"/>
            </a:pPr>
            <a:r>
              <a:rPr lang="en-US" sz="3600" b="1" dirty="0"/>
              <a:t>They are saints, or “holy ones,” because they are fully on God’s side.</a:t>
            </a:r>
          </a:p>
        </p:txBody>
      </p:sp>
    </p:spTree>
    <p:extLst>
      <p:ext uri="{BB962C8B-B14F-4D97-AF65-F5344CB8AC3E}">
        <p14:creationId xmlns:p14="http://schemas.microsoft.com/office/powerpoint/2010/main" val="18838110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ree angels message | Deus">
            <a:extLst>
              <a:ext uri="{FF2B5EF4-FFF2-40B4-BE49-F238E27FC236}">
                <a16:creationId xmlns:a16="http://schemas.microsoft.com/office/drawing/2014/main" id="{51D166C2-ACB3-8AA2-C4CA-CFA88C9EB1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279" r="15119" b="9435"/>
          <a:stretch/>
        </p:blipFill>
        <p:spPr bwMode="auto">
          <a:xfrm>
            <a:off x="340463" y="372140"/>
            <a:ext cx="11429778" cy="61449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721241" y="2377572"/>
            <a:ext cx="10749518" cy="3970318"/>
          </a:xfrm>
          <a:prstGeom prst="rect">
            <a:avLst/>
          </a:prstGeom>
          <a:solidFill>
            <a:srgbClr val="D5D1D1">
              <a:alpha val="60000"/>
            </a:srgbClr>
          </a:solidFill>
        </p:spPr>
        <p:txBody>
          <a:bodyPr wrap="square" rtlCol="0">
            <a:spAutoFit/>
          </a:bodyPr>
          <a:lstStyle/>
          <a:p>
            <a:r>
              <a:rPr lang="en-US" sz="3600" b="1" dirty="0"/>
              <a:t>WHO ARE THESE?:  </a:t>
            </a:r>
          </a:p>
          <a:p>
            <a:pPr marL="571500" indent="-571500">
              <a:buFont typeface="Arial" panose="020B0604020202020204" pitchFamily="34" charset="0"/>
              <a:buChar char="•"/>
            </a:pPr>
            <a:r>
              <a:rPr lang="en-US" sz="3600" b="1" dirty="0"/>
              <a:t>They keep the commandments of God. These faithful people happily obey His Ten Commandments and all other commandments He has given. Their first aim is to please Him, whom they love (1 John 3:22). </a:t>
            </a:r>
          </a:p>
        </p:txBody>
      </p:sp>
    </p:spTree>
    <p:extLst>
      <p:ext uri="{BB962C8B-B14F-4D97-AF65-F5344CB8AC3E}">
        <p14:creationId xmlns:p14="http://schemas.microsoft.com/office/powerpoint/2010/main" val="38941405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ree angels message | Deus">
            <a:extLst>
              <a:ext uri="{FF2B5EF4-FFF2-40B4-BE49-F238E27FC236}">
                <a16:creationId xmlns:a16="http://schemas.microsoft.com/office/drawing/2014/main" id="{51D166C2-ACB3-8AA2-C4CA-CFA88C9EB1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279" r="15119" b="9435"/>
          <a:stretch/>
        </p:blipFill>
        <p:spPr bwMode="auto">
          <a:xfrm>
            <a:off x="340463" y="372140"/>
            <a:ext cx="11429778" cy="61449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09315E-C3D4-C0AE-ABC9-3D3188E3147B}"/>
              </a:ext>
            </a:extLst>
          </p:cNvPr>
          <p:cNvSpPr txBox="1"/>
          <p:nvPr/>
        </p:nvSpPr>
        <p:spPr>
          <a:xfrm>
            <a:off x="795669" y="3429000"/>
            <a:ext cx="10749518" cy="2862322"/>
          </a:xfrm>
          <a:prstGeom prst="rect">
            <a:avLst/>
          </a:prstGeom>
          <a:solidFill>
            <a:srgbClr val="D5D1D1">
              <a:alpha val="60000"/>
            </a:srgbClr>
          </a:solidFill>
        </p:spPr>
        <p:txBody>
          <a:bodyPr wrap="square" rtlCol="0">
            <a:spAutoFit/>
          </a:bodyPr>
          <a:lstStyle/>
          <a:p>
            <a:r>
              <a:rPr lang="en-US" sz="3600" b="1" dirty="0"/>
              <a:t>WHO ARE THESE?:  </a:t>
            </a:r>
          </a:p>
          <a:p>
            <a:pPr marL="571500" indent="-571500">
              <a:buFont typeface="Arial" panose="020B0604020202020204" pitchFamily="34" charset="0"/>
              <a:buChar char="•"/>
            </a:pPr>
            <a:r>
              <a:rPr lang="en-US" sz="3600" b="1" dirty="0"/>
              <a:t>They have the faith of Jesus. This also can be translated “faith in Jesus.” In either case, God’s people fully follow Jesus and fully trust Him.</a:t>
            </a:r>
          </a:p>
        </p:txBody>
      </p:sp>
    </p:spTree>
    <p:extLst>
      <p:ext uri="{BB962C8B-B14F-4D97-AF65-F5344CB8AC3E}">
        <p14:creationId xmlns:p14="http://schemas.microsoft.com/office/powerpoint/2010/main" val="37407778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B5B1B-4E9D-FB9E-EF3C-D0ED04FF4742}"/>
              </a:ext>
            </a:extLst>
          </p:cNvPr>
          <p:cNvSpPr>
            <a:spLocks noGrp="1"/>
          </p:cNvSpPr>
          <p:nvPr>
            <p:ph type="title"/>
          </p:nvPr>
        </p:nvSpPr>
        <p:spPr/>
        <p:txBody>
          <a:bodyPr/>
          <a:lstStyle/>
          <a:p>
            <a:r>
              <a:rPr lang="en-US" dirty="0"/>
              <a:t>SDA Commentary</a:t>
            </a:r>
          </a:p>
        </p:txBody>
      </p:sp>
      <p:sp>
        <p:nvSpPr>
          <p:cNvPr id="3" name="Content Placeholder 2">
            <a:extLst>
              <a:ext uri="{FF2B5EF4-FFF2-40B4-BE49-F238E27FC236}">
                <a16:creationId xmlns:a16="http://schemas.microsoft.com/office/drawing/2014/main" id="{B6CFC67D-9E28-D860-95DF-F865001D704D}"/>
              </a:ext>
            </a:extLst>
          </p:cNvPr>
          <p:cNvSpPr>
            <a:spLocks noGrp="1"/>
          </p:cNvSpPr>
          <p:nvPr>
            <p:ph idx="1"/>
          </p:nvPr>
        </p:nvSpPr>
        <p:spPr>
          <a:xfrm>
            <a:off x="238538" y="246489"/>
            <a:ext cx="7728669" cy="6361045"/>
          </a:xfrm>
        </p:spPr>
        <p:txBody>
          <a:bodyPr>
            <a:normAutofit fontScale="92500" lnSpcReduction="10000"/>
          </a:bodyPr>
          <a:lstStyle/>
          <a:p>
            <a:pPr marL="0" indent="0">
              <a:buNone/>
            </a:pPr>
            <a:r>
              <a:rPr lang="en-US" sz="2800" dirty="0"/>
              <a:t>“Once again the translation “steadfast endurance” would be a more suitable rendering. The context calls attention to the fearful struggle with the beast and his image. Every attempt will be made to force the remnant to join the movement promoted by the second beast, including the threat of boycott and death. At the same time Satan will work with all “deceivableness of unrighteousness” (2 Thess. 2:10), making it appear that the power of God is manifest in the movement. Through all this the faithful remnant steadfastly endure and maintain their integrity. Their steadfastness merits special commendation.”</a:t>
            </a:r>
          </a:p>
        </p:txBody>
      </p:sp>
      <p:pic>
        <p:nvPicPr>
          <p:cNvPr id="40962" name="Picture 2" descr="The Ten Commandments And The Words of Jesus | PPT">
            <a:extLst>
              <a:ext uri="{FF2B5EF4-FFF2-40B4-BE49-F238E27FC236}">
                <a16:creationId xmlns:a16="http://schemas.microsoft.com/office/drawing/2014/main" id="{04D452FD-E815-5E9B-EF1A-3233813FA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854501">
            <a:off x="7790292" y="2851327"/>
            <a:ext cx="4720411" cy="3540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5741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BF9BF-F6C4-4B28-DFCA-E94C48C90692}"/>
              </a:ext>
            </a:extLst>
          </p:cNvPr>
          <p:cNvSpPr>
            <a:spLocks noGrp="1"/>
          </p:cNvSpPr>
          <p:nvPr>
            <p:ph type="ctrTitle"/>
          </p:nvPr>
        </p:nvSpPr>
        <p:spPr/>
        <p:txBody>
          <a:bodyPr/>
          <a:lstStyle/>
          <a:p>
            <a:r>
              <a:rPr lang="en-US" dirty="0"/>
              <a:t>Happy sabbath!</a:t>
            </a:r>
          </a:p>
        </p:txBody>
      </p:sp>
      <p:sp>
        <p:nvSpPr>
          <p:cNvPr id="3" name="Subtitle 2">
            <a:extLst>
              <a:ext uri="{FF2B5EF4-FFF2-40B4-BE49-F238E27FC236}">
                <a16:creationId xmlns:a16="http://schemas.microsoft.com/office/drawing/2014/main" id="{1D03E1A6-4B78-37C0-E446-F19DEF2ECACF}"/>
              </a:ext>
            </a:extLst>
          </p:cNvPr>
          <p:cNvSpPr>
            <a:spLocks noGrp="1"/>
          </p:cNvSpPr>
          <p:nvPr>
            <p:ph type="subTitle" idx="1"/>
          </p:nvPr>
        </p:nvSpPr>
        <p:spPr/>
        <p:txBody>
          <a:bodyPr/>
          <a:lstStyle/>
          <a:p>
            <a:r>
              <a:rPr lang="en-US"/>
              <a:t>Thank you!!</a:t>
            </a:r>
          </a:p>
        </p:txBody>
      </p:sp>
    </p:spTree>
    <p:extLst>
      <p:ext uri="{BB962C8B-B14F-4D97-AF65-F5344CB8AC3E}">
        <p14:creationId xmlns:p14="http://schemas.microsoft.com/office/powerpoint/2010/main" val="4208746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n old print showing the Pope Pius VI being arrested by French General  Berthier in 1798,1st Prince of Wagram . Louis-Alexandre Berthier  (1753-1815) was a French Marshal and Vice-Constable of the Empire,">
            <a:extLst>
              <a:ext uri="{FF2B5EF4-FFF2-40B4-BE49-F238E27FC236}">
                <a16:creationId xmlns:a16="http://schemas.microsoft.com/office/drawing/2014/main" id="{EC2A07E9-F9CF-3360-F747-09EB5C3A38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268" b="9202"/>
          <a:stretch/>
        </p:blipFill>
        <p:spPr bwMode="auto">
          <a:xfrm>
            <a:off x="184150" y="0"/>
            <a:ext cx="118237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831C218-E08B-D407-76AD-0E0AA5DF3B6A}"/>
              </a:ext>
            </a:extLst>
          </p:cNvPr>
          <p:cNvSpPr txBox="1"/>
          <p:nvPr/>
        </p:nvSpPr>
        <p:spPr>
          <a:xfrm>
            <a:off x="184150" y="0"/>
            <a:ext cx="12007850" cy="1077218"/>
          </a:xfrm>
          <a:prstGeom prst="rect">
            <a:avLst/>
          </a:prstGeom>
          <a:solidFill>
            <a:schemeClr val="bg1">
              <a:lumMod val="75000"/>
            </a:schemeClr>
          </a:solidFill>
        </p:spPr>
        <p:txBody>
          <a:bodyPr wrap="square" rtlCol="0">
            <a:spAutoFit/>
          </a:bodyPr>
          <a:lstStyle/>
          <a:p>
            <a:pPr algn="ctr"/>
            <a:r>
              <a:rPr lang="en-US" sz="3200" dirty="0"/>
              <a:t>Pope Pius VI being arrested by French General Berthier in 1798… Pope Pius VI would die in captivity.  </a:t>
            </a:r>
          </a:p>
        </p:txBody>
      </p:sp>
    </p:spTree>
    <p:extLst>
      <p:ext uri="{BB962C8B-B14F-4D97-AF65-F5344CB8AC3E}">
        <p14:creationId xmlns:p14="http://schemas.microsoft.com/office/powerpoint/2010/main" val="2098035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appy Birthday Vatican City! | Italic Institute of America">
            <a:extLst>
              <a:ext uri="{FF2B5EF4-FFF2-40B4-BE49-F238E27FC236}">
                <a16:creationId xmlns:a16="http://schemas.microsoft.com/office/drawing/2014/main" id="{EC56BA78-2999-BAB6-8333-50D0BA419A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9741" y="-111808"/>
            <a:ext cx="8712259" cy="696980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ateran Treaty Ratification w/ Vatican City &amp; Pope as Independent 1929  Newspaper | eBay">
            <a:extLst>
              <a:ext uri="{FF2B5EF4-FFF2-40B4-BE49-F238E27FC236}">
                <a16:creationId xmlns:a16="http://schemas.microsoft.com/office/drawing/2014/main" id="{D4913EC5-A415-A671-BA6F-2EC0E2D6E1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515" r="18594" b="4195"/>
          <a:stretch/>
        </p:blipFill>
        <p:spPr bwMode="auto">
          <a:xfrm>
            <a:off x="0" y="180579"/>
            <a:ext cx="3956704" cy="66774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9F3EABA-FE9E-8C2E-F954-210030CE0036}"/>
              </a:ext>
            </a:extLst>
          </p:cNvPr>
          <p:cNvSpPr txBox="1"/>
          <p:nvPr/>
        </p:nvSpPr>
        <p:spPr>
          <a:xfrm>
            <a:off x="0" y="-111808"/>
            <a:ext cx="7674122" cy="584775"/>
          </a:xfrm>
          <a:prstGeom prst="rect">
            <a:avLst/>
          </a:prstGeom>
          <a:solidFill>
            <a:schemeClr val="accent2">
              <a:lumMod val="40000"/>
              <a:lumOff val="60000"/>
            </a:schemeClr>
          </a:solidFill>
        </p:spPr>
        <p:txBody>
          <a:bodyPr wrap="square" rtlCol="0">
            <a:spAutoFit/>
          </a:bodyPr>
          <a:lstStyle/>
          <a:p>
            <a:r>
              <a:rPr lang="en-US" sz="3200" dirty="0"/>
              <a:t>A Deadly Wound Healing:  Feb. 11, 1929</a:t>
            </a:r>
          </a:p>
        </p:txBody>
      </p:sp>
    </p:spTree>
    <p:extLst>
      <p:ext uri="{BB962C8B-B14F-4D97-AF65-F5344CB8AC3E}">
        <p14:creationId xmlns:p14="http://schemas.microsoft.com/office/powerpoint/2010/main" val="588394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68BE5-CC95-056B-3D6D-B056D8B1A21E}"/>
              </a:ext>
            </a:extLst>
          </p:cNvPr>
          <p:cNvSpPr>
            <a:spLocks noGrp="1"/>
          </p:cNvSpPr>
          <p:nvPr>
            <p:ph type="title"/>
          </p:nvPr>
        </p:nvSpPr>
        <p:spPr/>
        <p:txBody>
          <a:bodyPr/>
          <a:lstStyle/>
          <a:p>
            <a:pPr algn="ctr"/>
            <a:r>
              <a:rPr lang="en-US" dirty="0"/>
              <a:t>The Great Controversy p.563</a:t>
            </a:r>
          </a:p>
        </p:txBody>
      </p:sp>
      <p:sp>
        <p:nvSpPr>
          <p:cNvPr id="3" name="Content Placeholder 2">
            <a:extLst>
              <a:ext uri="{FF2B5EF4-FFF2-40B4-BE49-F238E27FC236}">
                <a16:creationId xmlns:a16="http://schemas.microsoft.com/office/drawing/2014/main" id="{B77234C8-7FB9-7824-F5B2-F4E5ACC4CC91}"/>
              </a:ext>
            </a:extLst>
          </p:cNvPr>
          <p:cNvSpPr>
            <a:spLocks noGrp="1"/>
          </p:cNvSpPr>
          <p:nvPr>
            <p:ph idx="1"/>
          </p:nvPr>
        </p:nvSpPr>
        <p:spPr>
          <a:xfrm>
            <a:off x="256375" y="350378"/>
            <a:ext cx="7580118" cy="6212791"/>
          </a:xfrm>
        </p:spPr>
        <p:txBody>
          <a:bodyPr>
            <a:normAutofit fontScale="92500" lnSpcReduction="10000"/>
          </a:bodyPr>
          <a:lstStyle/>
          <a:p>
            <a:pPr marL="0" indent="0">
              <a:buNone/>
            </a:pPr>
            <a:r>
              <a:rPr lang="en-US" sz="3200" dirty="0"/>
              <a:t>The defenders of the papacy declare that the church has been maligned, and the Protestant world are inclined to accept the statement. Many urge that it is unjust to judge the church of today by the abominations and absurdities that marked her reign during the centuries of ignorance and darkness. They excuse her horrible cruelty as the result of the barbarism of the times and plead that the influence of modern civilization has changed her sentiments. </a:t>
            </a:r>
          </a:p>
        </p:txBody>
      </p:sp>
      <p:sp>
        <p:nvSpPr>
          <p:cNvPr id="4" name="Text Placeholder 3">
            <a:extLst>
              <a:ext uri="{FF2B5EF4-FFF2-40B4-BE49-F238E27FC236}">
                <a16:creationId xmlns:a16="http://schemas.microsoft.com/office/drawing/2014/main" id="{0F422B82-1FBD-3364-D8AC-390F60BFEDE4}"/>
              </a:ext>
            </a:extLst>
          </p:cNvPr>
          <p:cNvSpPr>
            <a:spLocks noGrp="1"/>
          </p:cNvSpPr>
          <p:nvPr>
            <p:ph type="body" sz="half" idx="2"/>
          </p:nvPr>
        </p:nvSpPr>
        <p:spPr/>
        <p:txBody>
          <a:bodyPr/>
          <a:lstStyle/>
          <a:p>
            <a:endParaRPr lang="en-US" dirty="0"/>
          </a:p>
        </p:txBody>
      </p:sp>
      <p:pic>
        <p:nvPicPr>
          <p:cNvPr id="5126" name="Picture 6" descr="Pope Benedict XVI and ecumenism - Wikipedia">
            <a:extLst>
              <a:ext uri="{FF2B5EF4-FFF2-40B4-BE49-F238E27FC236}">
                <a16:creationId xmlns:a16="http://schemas.microsoft.com/office/drawing/2014/main" id="{BA52030E-B2EB-215E-3DC9-44C4AB71ED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683"/>
          <a:stretch/>
        </p:blipFill>
        <p:spPr bwMode="auto">
          <a:xfrm>
            <a:off x="8458200" y="2336800"/>
            <a:ext cx="3161963" cy="4098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62391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Sagona Extra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agona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Override1.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ppt/theme/themeOverride2.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2713E1-6312-427E-BFCB-C5A5DA301373}">
  <ds:schemaRefs>
    <ds:schemaRef ds:uri="http://schemas.microsoft.com/sharepoint/v3/contenttype/forms"/>
  </ds:schemaRefs>
</ds:datastoreItem>
</file>

<file path=customXml/itemProps2.xml><?xml version="1.0" encoding="utf-8"?>
<ds:datastoreItem xmlns:ds="http://schemas.openxmlformats.org/officeDocument/2006/customXml" ds:itemID="{52F3B215-496E-4790-A364-7C1C46DEC771}">
  <ds:schemaRefs>
    <ds:schemaRef ds:uri="http://purl.org/dc/dcmitype/"/>
    <ds:schemaRef ds:uri="http://schemas.microsoft.com/office/2006/documentManagement/types"/>
    <ds:schemaRef ds:uri="http://purl.org/dc/terms/"/>
    <ds:schemaRef ds:uri="71af3243-3dd4-4a8d-8c0d-dd76da1f02a5"/>
    <ds:schemaRef ds:uri="http://schemas.openxmlformats.org/package/2006/metadata/core-properties"/>
    <ds:schemaRef ds:uri="http://schemas.microsoft.com/office/2006/metadata/properties"/>
    <ds:schemaRef ds:uri="http://purl.org/dc/elements/1.1/"/>
    <ds:schemaRef ds:uri="http://www.w3.org/XML/1998/namespace"/>
    <ds:schemaRef ds:uri="http://schemas.microsoft.com/office/infopath/2007/PartnerControls"/>
    <ds:schemaRef ds:uri="16c05727-aa75-4e4a-9b5f-8a80a1165891"/>
  </ds:schemaRefs>
</ds:datastoreItem>
</file>

<file path=customXml/itemProps3.xml><?xml version="1.0" encoding="utf-8"?>
<ds:datastoreItem xmlns:ds="http://schemas.openxmlformats.org/officeDocument/2006/customXml" ds:itemID="{50DB95DD-0319-4EE5-8C5C-9CEDF75E02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{81F0C658-FFD5-4A36-BB6C-8632C39B386C}tf78829772_win32</Template>
  <TotalTime>425</TotalTime>
  <Words>3934</Words>
  <Application>Microsoft Office PowerPoint</Application>
  <PresentationFormat>Widescreen</PresentationFormat>
  <Paragraphs>151</Paragraphs>
  <Slides>65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Arial</vt:lpstr>
      <vt:lpstr>Garamond</vt:lpstr>
      <vt:lpstr>Sagona Book</vt:lpstr>
      <vt:lpstr>Sagona ExtraLight</vt:lpstr>
      <vt:lpstr>system-ui</vt:lpstr>
      <vt:lpstr>SavonVTI</vt:lpstr>
      <vt:lpstr>The Impending Conflict</vt:lpstr>
      <vt:lpstr>17 Sanctify them through thy truth: thy word is truth.</vt:lpstr>
      <vt:lpstr>a review:  REVELATION 13:1-18</vt:lpstr>
      <vt:lpstr>a review:  REVELATION 13:2-18</vt:lpstr>
      <vt:lpstr>a review:  REVELATION 13:3-18</vt:lpstr>
      <vt:lpstr>Identifying the BEAST:  Revelation and Daniel</vt:lpstr>
      <vt:lpstr>PowerPoint Presentation</vt:lpstr>
      <vt:lpstr>PowerPoint Presentation</vt:lpstr>
      <vt:lpstr>The Great Controversy p.563</vt:lpstr>
      <vt:lpstr>The Great Controversy p.564</vt:lpstr>
      <vt:lpstr>PowerPoint Presentation</vt:lpstr>
      <vt:lpstr>The Great Controversy p.571</vt:lpstr>
      <vt:lpstr>The Great Controversy p.571</vt:lpstr>
      <vt:lpstr>a review:  REVELATION 13:3-18</vt:lpstr>
      <vt:lpstr>a review:  REVELATION 13:4-18</vt:lpstr>
      <vt:lpstr>a review:  REVELATION 13:5-18</vt:lpstr>
      <vt:lpstr>a review:  REVELATION 13:6-18</vt:lpstr>
      <vt:lpstr>a review:  REVELATION 13:7-18</vt:lpstr>
      <vt:lpstr>a review:  REVELATION 13:8-18</vt:lpstr>
      <vt:lpstr>a review:  REVELATION 13:9-18</vt:lpstr>
      <vt:lpstr>The Great Controversy p.573</vt:lpstr>
      <vt:lpstr>The Great Controversy p.578</vt:lpstr>
      <vt:lpstr>a little context:  REVELATION 13:10-18</vt:lpstr>
      <vt:lpstr>PowerPoint Presentation</vt:lpstr>
      <vt:lpstr>a little context:  REVELATION 13:11-18</vt:lpstr>
      <vt:lpstr>a little context:  REVELATION 13:11-18</vt:lpstr>
      <vt:lpstr>a little context:  REVELATION 13:11-18</vt:lpstr>
      <vt:lpstr>a little context:  REVELATION 13:12-18</vt:lpstr>
      <vt:lpstr>a little context:  REVELATION 13:13-18</vt:lpstr>
      <vt:lpstr>a little context:  REVELATION 13:14-18</vt:lpstr>
      <vt:lpstr>a little context:  REVELATION 13:15-18</vt:lpstr>
      <vt:lpstr>a little context:  REVELATION 13:15-18</vt:lpstr>
      <vt:lpstr>The Opposition</vt:lpstr>
      <vt:lpstr>a little context:  REVELATION 13:16-18</vt:lpstr>
      <vt:lpstr>a little context:  REVELATION 13:17-18</vt:lpstr>
      <vt:lpstr>a little context:  REVELATION 13:18</vt:lpstr>
      <vt:lpstr>messages:  REVELATION 14:1-12</vt:lpstr>
      <vt:lpstr>2 And I saw another angel ascending from the east, having the seal of the living God: and he cried with a loud voice to the four angels, to whom it was given to hurt the earth and the sea, 3 Saying, Hurt not the earth, neither the sea, nor the trees, till we have sealed the servants of our God in their foreheads. 4 And I heard the number of them which were sealed: and there were sealed an hundred and forty and four thousand of all the tribes of the children of Israel. </vt:lpstr>
      <vt:lpstr>messages:  REVELATION 14:2-12</vt:lpstr>
      <vt:lpstr>messages:  REVELATION 14:3-12</vt:lpstr>
      <vt:lpstr>messages:  REVELATION 14:4-12</vt:lpstr>
      <vt:lpstr>messages:  REVELATION 14:5-12</vt:lpstr>
      <vt:lpstr>messages:  REVELATION 14:6-12</vt:lpstr>
      <vt:lpstr>messages:  REVELATION 14:6-12</vt:lpstr>
      <vt:lpstr>messages:  REVELATION 14:7-12</vt:lpstr>
      <vt:lpstr>PowerPoint Presentation</vt:lpstr>
      <vt:lpstr>PowerPoint Presentation</vt:lpstr>
      <vt:lpstr>PowerPoint Presentation</vt:lpstr>
      <vt:lpstr>PowerPoint Presentation</vt:lpstr>
      <vt:lpstr>messages:  REVELATION 14:7-12</vt:lpstr>
      <vt:lpstr>messages:  REVELATION 14:8-12</vt:lpstr>
      <vt:lpstr>PowerPoint Presentation</vt:lpstr>
      <vt:lpstr>messages:  REVELATION 14:9-12</vt:lpstr>
      <vt:lpstr>PowerPoint Presentation</vt:lpstr>
      <vt:lpstr>PowerPoint Presentation</vt:lpstr>
      <vt:lpstr>PowerPoint Presentation</vt:lpstr>
      <vt:lpstr>messages:  REVELATION 14:10-12</vt:lpstr>
      <vt:lpstr>messages:  REVELATION 14:11-12</vt:lpstr>
      <vt:lpstr>PowerPoint Presentation</vt:lpstr>
      <vt:lpstr>messages:  REVELATION 14:12</vt:lpstr>
      <vt:lpstr>PowerPoint Presentation</vt:lpstr>
      <vt:lpstr>PowerPoint Presentation</vt:lpstr>
      <vt:lpstr>PowerPoint Presentation</vt:lpstr>
      <vt:lpstr>SDA Commentary</vt:lpstr>
      <vt:lpstr>Happy sabbath!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3</cp:revision>
  <cp:lastPrinted>2024-06-15T06:24:52Z</cp:lastPrinted>
  <dcterms:created xsi:type="dcterms:W3CDTF">2024-06-14T23:53:03Z</dcterms:created>
  <dcterms:modified xsi:type="dcterms:W3CDTF">2024-06-15T13:05:58Z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